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40"/>
  </p:handoutMasterIdLst>
  <p:sldIdLst>
    <p:sldId id="256" r:id="rId2"/>
    <p:sldId id="257" r:id="rId3"/>
    <p:sldId id="323" r:id="rId4"/>
    <p:sldId id="293" r:id="rId5"/>
    <p:sldId id="310" r:id="rId6"/>
    <p:sldId id="311" r:id="rId7"/>
    <p:sldId id="318" r:id="rId8"/>
    <p:sldId id="339" r:id="rId9"/>
    <p:sldId id="334" r:id="rId10"/>
    <p:sldId id="294" r:id="rId11"/>
    <p:sldId id="338" r:id="rId12"/>
    <p:sldId id="329" r:id="rId13"/>
    <p:sldId id="330" r:id="rId14"/>
    <p:sldId id="325" r:id="rId15"/>
    <p:sldId id="335" r:id="rId16"/>
    <p:sldId id="326" r:id="rId17"/>
    <p:sldId id="321" r:id="rId18"/>
    <p:sldId id="312" r:id="rId19"/>
    <p:sldId id="313" r:id="rId20"/>
    <p:sldId id="331" r:id="rId21"/>
    <p:sldId id="314" r:id="rId22"/>
    <p:sldId id="295" r:id="rId23"/>
    <p:sldId id="320" r:id="rId24"/>
    <p:sldId id="336" r:id="rId25"/>
    <p:sldId id="296" r:id="rId26"/>
    <p:sldId id="322" r:id="rId27"/>
    <p:sldId id="316" r:id="rId28"/>
    <p:sldId id="297" r:id="rId29"/>
    <p:sldId id="315" r:id="rId30"/>
    <p:sldId id="337" r:id="rId31"/>
    <p:sldId id="298" r:id="rId32"/>
    <p:sldId id="317" r:id="rId33"/>
    <p:sldId id="327" r:id="rId34"/>
    <p:sldId id="328" r:id="rId35"/>
    <p:sldId id="324" r:id="rId36"/>
    <p:sldId id="333" r:id="rId37"/>
    <p:sldId id="319" r:id="rId38"/>
    <p:sldId id="299" r:id="rId39"/>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787"/>
    <p:restoredTop sz="90929"/>
  </p:normalViewPr>
  <p:slideViewPr>
    <p:cSldViewPr>
      <p:cViewPr varScale="1">
        <p:scale>
          <a:sx n="78" d="100"/>
          <a:sy n="78" d="100"/>
        </p:scale>
        <p:origin x="101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813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813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813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E88915F-30FC-48EF-AA1D-8F7E6211C091}" type="slidenum">
              <a:rPr lang="en-GB"/>
              <a:pPr/>
              <a:t>‹#›</a:t>
            </a:fld>
            <a:endParaRPr lang="en-GB"/>
          </a:p>
        </p:txBody>
      </p:sp>
    </p:spTree>
    <p:extLst>
      <p:ext uri="{BB962C8B-B14F-4D97-AF65-F5344CB8AC3E}">
        <p14:creationId xmlns:p14="http://schemas.microsoft.com/office/powerpoint/2010/main" val="29885075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D95146AB-990D-4A39-B38E-320E580BD962}" type="slidenum">
              <a:rPr lang="en-GB"/>
              <a:pPr/>
              <a:t>‹#›</a:t>
            </a:fld>
            <a:endParaRPr lang="en-GB"/>
          </a:p>
        </p:txBody>
      </p:sp>
    </p:spTree>
    <p:extLst>
      <p:ext uri="{BB962C8B-B14F-4D97-AF65-F5344CB8AC3E}">
        <p14:creationId xmlns:p14="http://schemas.microsoft.com/office/powerpoint/2010/main" val="1192084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7E4E0EBE-AB4A-40FD-90FC-DF4374AFE3E5}" type="slidenum">
              <a:rPr lang="en-GB"/>
              <a:pPr/>
              <a:t>‹#›</a:t>
            </a:fld>
            <a:endParaRPr lang="en-GB"/>
          </a:p>
        </p:txBody>
      </p:sp>
    </p:spTree>
    <p:extLst>
      <p:ext uri="{BB962C8B-B14F-4D97-AF65-F5344CB8AC3E}">
        <p14:creationId xmlns:p14="http://schemas.microsoft.com/office/powerpoint/2010/main" val="334740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DB302E0-82A4-472B-88A2-E9BE417C8E47}" type="slidenum">
              <a:rPr lang="en-GB"/>
              <a:pPr/>
              <a:t>‹#›</a:t>
            </a:fld>
            <a:endParaRPr lang="en-GB"/>
          </a:p>
        </p:txBody>
      </p:sp>
    </p:spTree>
    <p:extLst>
      <p:ext uri="{BB962C8B-B14F-4D97-AF65-F5344CB8AC3E}">
        <p14:creationId xmlns:p14="http://schemas.microsoft.com/office/powerpoint/2010/main" val="1313409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7677D4E8-338B-47A8-A3C1-53E967BE5741}" type="slidenum">
              <a:rPr lang="en-GB"/>
              <a:pPr/>
              <a:t>‹#›</a:t>
            </a:fld>
            <a:endParaRPr lang="en-GB"/>
          </a:p>
        </p:txBody>
      </p:sp>
    </p:spTree>
    <p:extLst>
      <p:ext uri="{BB962C8B-B14F-4D97-AF65-F5344CB8AC3E}">
        <p14:creationId xmlns:p14="http://schemas.microsoft.com/office/powerpoint/2010/main" val="3268362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01CB616-6882-40DF-B86D-AB3058F98F8F}" type="slidenum">
              <a:rPr lang="en-GB"/>
              <a:pPr/>
              <a:t>‹#›</a:t>
            </a:fld>
            <a:endParaRPr lang="en-GB"/>
          </a:p>
        </p:txBody>
      </p:sp>
    </p:spTree>
    <p:extLst>
      <p:ext uri="{BB962C8B-B14F-4D97-AF65-F5344CB8AC3E}">
        <p14:creationId xmlns:p14="http://schemas.microsoft.com/office/powerpoint/2010/main" val="3305137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FDB457FC-FC38-4A69-8465-F28F66F871FB}" type="slidenum">
              <a:rPr lang="en-GB"/>
              <a:pPr/>
              <a:t>‹#›</a:t>
            </a:fld>
            <a:endParaRPr lang="en-GB"/>
          </a:p>
        </p:txBody>
      </p:sp>
    </p:spTree>
    <p:extLst>
      <p:ext uri="{BB962C8B-B14F-4D97-AF65-F5344CB8AC3E}">
        <p14:creationId xmlns:p14="http://schemas.microsoft.com/office/powerpoint/2010/main" val="1334112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E7BB8394-7807-4E92-88DE-5C5A630E8706}" type="slidenum">
              <a:rPr lang="en-GB"/>
              <a:pPr/>
              <a:t>‹#›</a:t>
            </a:fld>
            <a:endParaRPr lang="en-GB"/>
          </a:p>
        </p:txBody>
      </p:sp>
    </p:spTree>
    <p:extLst>
      <p:ext uri="{BB962C8B-B14F-4D97-AF65-F5344CB8AC3E}">
        <p14:creationId xmlns:p14="http://schemas.microsoft.com/office/powerpoint/2010/main" val="847282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13F8E619-D56D-4E52-976A-4D8B31E65A01}" type="slidenum">
              <a:rPr lang="en-GB"/>
              <a:pPr/>
              <a:t>‹#›</a:t>
            </a:fld>
            <a:endParaRPr lang="en-GB"/>
          </a:p>
        </p:txBody>
      </p:sp>
    </p:spTree>
    <p:extLst>
      <p:ext uri="{BB962C8B-B14F-4D97-AF65-F5344CB8AC3E}">
        <p14:creationId xmlns:p14="http://schemas.microsoft.com/office/powerpoint/2010/main" val="19992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01375BF7-EDB5-41A6-9030-0621CB97B967}" type="slidenum">
              <a:rPr lang="en-GB"/>
              <a:pPr/>
              <a:t>‹#›</a:t>
            </a:fld>
            <a:endParaRPr lang="en-GB"/>
          </a:p>
        </p:txBody>
      </p:sp>
    </p:spTree>
    <p:extLst>
      <p:ext uri="{BB962C8B-B14F-4D97-AF65-F5344CB8AC3E}">
        <p14:creationId xmlns:p14="http://schemas.microsoft.com/office/powerpoint/2010/main" val="96361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49D98B0F-EA10-42A5-8930-C272C358CB83}" type="slidenum">
              <a:rPr lang="en-GB"/>
              <a:pPr/>
              <a:t>‹#›</a:t>
            </a:fld>
            <a:endParaRPr lang="en-GB"/>
          </a:p>
        </p:txBody>
      </p:sp>
    </p:spTree>
    <p:extLst>
      <p:ext uri="{BB962C8B-B14F-4D97-AF65-F5344CB8AC3E}">
        <p14:creationId xmlns:p14="http://schemas.microsoft.com/office/powerpoint/2010/main" val="3791977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A8B6A962-1A06-433F-9B56-7B7237794309}" type="slidenum">
              <a:rPr lang="en-GB"/>
              <a:pPr/>
              <a:t>‹#›</a:t>
            </a:fld>
            <a:endParaRPr lang="en-GB"/>
          </a:p>
        </p:txBody>
      </p:sp>
    </p:spTree>
    <p:extLst>
      <p:ext uri="{BB962C8B-B14F-4D97-AF65-F5344CB8AC3E}">
        <p14:creationId xmlns:p14="http://schemas.microsoft.com/office/powerpoint/2010/main" val="2627287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C2A76E96-F621-4886-9FD6-FB5CEEC13166}"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f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9.jpg"/><Relationship Id="rId13" Type="http://schemas.openxmlformats.org/officeDocument/2006/relationships/image" Target="../media/image64.jpeg"/><Relationship Id="rId3" Type="http://schemas.openxmlformats.org/officeDocument/2006/relationships/image" Target="../media/image54.jpg"/><Relationship Id="rId7" Type="http://schemas.openxmlformats.org/officeDocument/2006/relationships/image" Target="../media/image58.jpg"/><Relationship Id="rId12" Type="http://schemas.openxmlformats.org/officeDocument/2006/relationships/image" Target="../media/image63.jp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7.jpg"/><Relationship Id="rId11" Type="http://schemas.openxmlformats.org/officeDocument/2006/relationships/image" Target="../media/image62.png"/><Relationship Id="rId5" Type="http://schemas.openxmlformats.org/officeDocument/2006/relationships/image" Target="../media/image56.jpg"/><Relationship Id="rId15" Type="http://schemas.openxmlformats.org/officeDocument/2006/relationships/image" Target="../media/image66.jpg"/><Relationship Id="rId10" Type="http://schemas.openxmlformats.org/officeDocument/2006/relationships/image" Target="../media/image61.jpg"/><Relationship Id="rId4" Type="http://schemas.openxmlformats.org/officeDocument/2006/relationships/image" Target="../media/image55.jpg"/><Relationship Id="rId9" Type="http://schemas.openxmlformats.org/officeDocument/2006/relationships/image" Target="../media/image60.jpg"/><Relationship Id="rId14" Type="http://schemas.openxmlformats.org/officeDocument/2006/relationships/image" Target="../media/image65.jpg"/></Relationships>
</file>

<file path=ppt/slides/_rels/slide3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8001000" cy="1143000"/>
          </a:xfrm>
        </p:spPr>
        <p:txBody>
          <a:bodyPr/>
          <a:lstStyle/>
          <a:p>
            <a:pPr eaLnBrk="1" hangingPunct="1"/>
            <a:r>
              <a:rPr lang="de-DE" dirty="0">
                <a:latin typeface="Candara" panose="020E0502030303020204" pitchFamily="34" charset="0"/>
              </a:rPr>
              <a:t>L1088 Environmental Economics</a:t>
            </a:r>
            <a:endParaRPr lang="en-GB" dirty="0">
              <a:latin typeface="Candara" panose="020E0502030303020204" pitchFamily="34" charset="0"/>
            </a:endParaRPr>
          </a:p>
        </p:txBody>
      </p:sp>
      <p:sp>
        <p:nvSpPr>
          <p:cNvPr id="2051" name="Rectangle 3"/>
          <p:cNvSpPr>
            <a:spLocks noGrp="1" noChangeArrowheads="1"/>
          </p:cNvSpPr>
          <p:nvPr>
            <p:ph type="subTitle" idx="1"/>
          </p:nvPr>
        </p:nvSpPr>
        <p:spPr/>
        <p:txBody>
          <a:bodyPr/>
          <a:lstStyle/>
          <a:p>
            <a:pPr eaLnBrk="1" hangingPunct="1"/>
            <a:r>
              <a:rPr lang="de-DE" dirty="0">
                <a:latin typeface="Candara" panose="020E0502030303020204" pitchFamily="34" charset="0"/>
              </a:rPr>
              <a:t>Richard S.J. Tol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Proto-Economics</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7848600" cy="4114800"/>
          </a:xfrm>
        </p:spPr>
        <p:txBody>
          <a:bodyPr/>
          <a:lstStyle/>
          <a:p>
            <a:pPr>
              <a:lnSpc>
                <a:spcPct val="90000"/>
              </a:lnSpc>
            </a:pPr>
            <a:r>
              <a:rPr lang="en-GB" sz="2800" dirty="0">
                <a:latin typeface="Candara" panose="020E0502030303020204" pitchFamily="34" charset="0"/>
              </a:rPr>
              <a:t>Early economists wrote mostly about agriculture, farm management, and crop prices</a:t>
            </a:r>
          </a:p>
          <a:p>
            <a:pPr lvl="1">
              <a:lnSpc>
                <a:spcPct val="90000"/>
              </a:lnSpc>
            </a:pPr>
            <a:r>
              <a:rPr lang="en-GB" sz="2400" dirty="0">
                <a:latin typeface="Candara" panose="020E0502030303020204" pitchFamily="34" charset="0"/>
              </a:rPr>
              <a:t>That’s what the economy was about then</a:t>
            </a:r>
          </a:p>
          <a:p>
            <a:pPr>
              <a:lnSpc>
                <a:spcPct val="90000"/>
              </a:lnSpc>
            </a:pPr>
            <a:r>
              <a:rPr lang="en-GB" sz="2800" dirty="0">
                <a:latin typeface="Candara" panose="020E0502030303020204" pitchFamily="34" charset="0"/>
              </a:rPr>
              <a:t>They were keenly aware of the importance of the natural environment</a:t>
            </a:r>
          </a:p>
          <a:p>
            <a:pPr>
              <a:lnSpc>
                <a:spcPct val="90000"/>
              </a:lnSpc>
            </a:pPr>
            <a:r>
              <a:rPr lang="en-GB" sz="2800" dirty="0">
                <a:latin typeface="Candara" panose="020E0502030303020204" pitchFamily="34" charset="0"/>
              </a:rPr>
              <a:t>Physiocrats even made land the anchor point in their theory of value</a:t>
            </a:r>
          </a:p>
          <a:p>
            <a:pPr>
              <a:lnSpc>
                <a:spcPct val="90000"/>
              </a:lnSpc>
            </a:pPr>
            <a:r>
              <a:rPr lang="en-GB" sz="2800" dirty="0">
                <a:latin typeface="Candara" panose="020E0502030303020204" pitchFamily="34" charset="0"/>
              </a:rPr>
              <a:t>Typically thought that the human condition was primarily shaped by climate and geography</a:t>
            </a:r>
            <a:endParaRPr lang="en-GB" sz="2000" dirty="0">
              <a:latin typeface="Candara" panose="020E0502030303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Aristotle</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7848600" cy="4114800"/>
          </a:xfrm>
        </p:spPr>
        <p:txBody>
          <a:bodyPr/>
          <a:lstStyle/>
          <a:p>
            <a:pPr marL="0" indent="0">
              <a:lnSpc>
                <a:spcPct val="90000"/>
              </a:lnSpc>
              <a:buNone/>
            </a:pPr>
            <a:r>
              <a:rPr lang="en-US" sz="2800" dirty="0">
                <a:latin typeface="Candara" panose="020E0502030303020204" pitchFamily="34" charset="0"/>
              </a:rPr>
              <a:t>“</a:t>
            </a:r>
            <a:r>
              <a:rPr lang="en-US" sz="2800" i="1" dirty="0">
                <a:latin typeface="Candara" panose="020E0502030303020204" pitchFamily="34" charset="0"/>
              </a:rPr>
              <a:t>[t]hose who live in a cold climate and in Europe are full of spirit, but wanting in intelligence and skill [...] and are incapable of ruling over others […] [w]</a:t>
            </a:r>
            <a:r>
              <a:rPr lang="en-US" sz="2800" i="1" dirty="0" err="1">
                <a:latin typeface="Candara" panose="020E0502030303020204" pitchFamily="34" charset="0"/>
              </a:rPr>
              <a:t>hereas</a:t>
            </a:r>
            <a:r>
              <a:rPr lang="en-US" sz="2800" i="1" dirty="0">
                <a:latin typeface="Candara" panose="020E0502030303020204" pitchFamily="34" charset="0"/>
              </a:rPr>
              <a:t> the natives of Asia are intelligent and inventive, but they are wanting in spirit, and therefore they are always in a state of subjection and slavery.</a:t>
            </a:r>
            <a:r>
              <a:rPr lang="en-US" sz="2800" dirty="0">
                <a:latin typeface="Candara" panose="020E0502030303020204" pitchFamily="34" charset="0"/>
              </a:rPr>
              <a:t>”</a:t>
            </a:r>
            <a:endParaRPr lang="en-GB" sz="2000" dirty="0">
              <a:latin typeface="Candara" panose="020E0502030303020204" pitchFamily="34" charset="0"/>
            </a:endParaRPr>
          </a:p>
        </p:txBody>
      </p:sp>
      <p:pic>
        <p:nvPicPr>
          <p:cNvPr id="3" name="Picture 2" descr="A black and white photo of a person&#10;&#10;Description automatically generated">
            <a:extLst>
              <a:ext uri="{FF2B5EF4-FFF2-40B4-BE49-F238E27FC236}">
                <a16:creationId xmlns:a16="http://schemas.microsoft.com/office/drawing/2014/main" id="{09C961F6-B611-4D52-AE7F-BFBA91916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256" y="3733800"/>
            <a:ext cx="2341670" cy="2924175"/>
          </a:xfrm>
          <a:prstGeom prst="rect">
            <a:avLst/>
          </a:prstGeom>
        </p:spPr>
      </p:pic>
    </p:spTree>
    <p:extLst>
      <p:ext uri="{BB962C8B-B14F-4D97-AF65-F5344CB8AC3E}">
        <p14:creationId xmlns:p14="http://schemas.microsoft.com/office/powerpoint/2010/main" val="1305246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Aristotle</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7848600" cy="4114800"/>
          </a:xfrm>
        </p:spPr>
        <p:txBody>
          <a:bodyPr/>
          <a:lstStyle/>
          <a:p>
            <a:pPr marL="0" indent="0">
              <a:lnSpc>
                <a:spcPct val="90000"/>
              </a:lnSpc>
              <a:buNone/>
            </a:pPr>
            <a:r>
              <a:rPr lang="en-US" sz="2800" dirty="0">
                <a:latin typeface="Candara" panose="020E0502030303020204" pitchFamily="34" charset="0"/>
              </a:rPr>
              <a:t>“</a:t>
            </a:r>
            <a:r>
              <a:rPr lang="en-US" sz="2800" i="1" dirty="0">
                <a:latin typeface="Candara" panose="020E0502030303020204" pitchFamily="34" charset="0"/>
              </a:rPr>
              <a:t>[t]hose who live in a cold climate and in Europe are full of spirit, but wanting in intelligence and skill [...] and </a:t>
            </a:r>
            <a:r>
              <a:rPr lang="en-US" sz="2800" b="1" i="1" dirty="0">
                <a:latin typeface="Candara" panose="020E0502030303020204" pitchFamily="34" charset="0"/>
              </a:rPr>
              <a:t>are incapable of ruling over others </a:t>
            </a:r>
            <a:r>
              <a:rPr lang="en-US" sz="2800" i="1" dirty="0">
                <a:latin typeface="Candara" panose="020E0502030303020204" pitchFamily="34" charset="0"/>
              </a:rPr>
              <a:t>[…] [w]</a:t>
            </a:r>
            <a:r>
              <a:rPr lang="en-US" sz="2800" i="1" dirty="0" err="1">
                <a:latin typeface="Candara" panose="020E0502030303020204" pitchFamily="34" charset="0"/>
              </a:rPr>
              <a:t>hereas</a:t>
            </a:r>
            <a:r>
              <a:rPr lang="en-US" sz="2800" i="1" dirty="0">
                <a:latin typeface="Candara" panose="020E0502030303020204" pitchFamily="34" charset="0"/>
              </a:rPr>
              <a:t> the natives of Asia are intelligent and inventive, but they are wanting in spirit, and therefore they are always in a state of subjection and slavery.</a:t>
            </a:r>
            <a:r>
              <a:rPr lang="en-US" sz="2800" dirty="0">
                <a:latin typeface="Candara" panose="020E0502030303020204" pitchFamily="34" charset="0"/>
              </a:rPr>
              <a:t>”</a:t>
            </a:r>
            <a:endParaRPr lang="en-GB" sz="2000" dirty="0">
              <a:latin typeface="Candara" panose="020E0502030303020204"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8DD21353-E29E-4FD4-BC97-ABDD7EB4B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130" y="3810000"/>
            <a:ext cx="6679870" cy="3086100"/>
          </a:xfrm>
          <a:prstGeom prst="rect">
            <a:avLst/>
          </a:prstGeom>
        </p:spPr>
      </p:pic>
    </p:spTree>
    <p:extLst>
      <p:ext uri="{BB962C8B-B14F-4D97-AF65-F5344CB8AC3E}">
        <p14:creationId xmlns:p14="http://schemas.microsoft.com/office/powerpoint/2010/main" val="2134828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Proto-Economics</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7848600" cy="4114800"/>
          </a:xfrm>
        </p:spPr>
        <p:txBody>
          <a:bodyPr/>
          <a:lstStyle/>
          <a:p>
            <a:pPr>
              <a:lnSpc>
                <a:spcPct val="90000"/>
              </a:lnSpc>
            </a:pPr>
            <a:r>
              <a:rPr lang="en-GB" sz="2800" dirty="0">
                <a:latin typeface="Candara" panose="020E0502030303020204" pitchFamily="34" charset="0"/>
              </a:rPr>
              <a:t>Early economists wrote mostly about agriculture, farm management, and crop prices</a:t>
            </a:r>
          </a:p>
          <a:p>
            <a:pPr lvl="1">
              <a:lnSpc>
                <a:spcPct val="90000"/>
              </a:lnSpc>
            </a:pPr>
            <a:r>
              <a:rPr lang="en-GB" sz="2400" dirty="0">
                <a:latin typeface="Candara" panose="020E0502030303020204" pitchFamily="34" charset="0"/>
              </a:rPr>
              <a:t>That’s what the economy was about then</a:t>
            </a:r>
          </a:p>
          <a:p>
            <a:pPr>
              <a:lnSpc>
                <a:spcPct val="90000"/>
              </a:lnSpc>
            </a:pPr>
            <a:r>
              <a:rPr lang="en-GB" sz="2800" dirty="0">
                <a:latin typeface="Candara" panose="020E0502030303020204" pitchFamily="34" charset="0"/>
              </a:rPr>
              <a:t>They were keenly aware of the importance of the natural environment</a:t>
            </a:r>
          </a:p>
          <a:p>
            <a:pPr>
              <a:lnSpc>
                <a:spcPct val="90000"/>
              </a:lnSpc>
            </a:pPr>
            <a:r>
              <a:rPr lang="en-GB" sz="2800" dirty="0">
                <a:latin typeface="Candara" panose="020E0502030303020204" pitchFamily="34" charset="0"/>
              </a:rPr>
              <a:t>Typically thought that the human condition was primarily shaped by climate and geography</a:t>
            </a:r>
          </a:p>
          <a:p>
            <a:pPr lvl="1">
              <a:lnSpc>
                <a:spcPct val="90000"/>
              </a:lnSpc>
            </a:pPr>
            <a:r>
              <a:rPr lang="en-GB" sz="2400" dirty="0">
                <a:latin typeface="Candara" panose="020E0502030303020204" pitchFamily="34" charset="0"/>
              </a:rPr>
              <a:t>Geographical determinism continues to today</a:t>
            </a:r>
          </a:p>
          <a:p>
            <a:pPr marL="0" indent="0">
              <a:lnSpc>
                <a:spcPct val="90000"/>
              </a:lnSpc>
              <a:buNone/>
            </a:pPr>
            <a:endParaRPr lang="en-GB" sz="2000" dirty="0">
              <a:latin typeface="Candara" panose="020E0502030303020204" pitchFamily="34" charset="0"/>
            </a:endParaRPr>
          </a:p>
        </p:txBody>
      </p:sp>
      <p:pic>
        <p:nvPicPr>
          <p:cNvPr id="3" name="Picture 2" descr="A person posing for the camera&#10;&#10;Description automatically generated">
            <a:extLst>
              <a:ext uri="{FF2B5EF4-FFF2-40B4-BE49-F238E27FC236}">
                <a16:creationId xmlns:a16="http://schemas.microsoft.com/office/drawing/2014/main" id="{48D76EE4-68CA-4603-9553-3B20AB689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4533900"/>
            <a:ext cx="3657600" cy="2324100"/>
          </a:xfrm>
          <a:prstGeom prst="rect">
            <a:avLst/>
          </a:prstGeom>
        </p:spPr>
      </p:pic>
    </p:spTree>
    <p:extLst>
      <p:ext uri="{BB962C8B-B14F-4D97-AF65-F5344CB8AC3E}">
        <p14:creationId xmlns:p14="http://schemas.microsoft.com/office/powerpoint/2010/main" val="1834099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485900" y="0"/>
            <a:ext cx="4343400" cy="1143000"/>
          </a:xfrm>
        </p:spPr>
        <p:txBody>
          <a:bodyPr/>
          <a:lstStyle/>
          <a:p>
            <a:r>
              <a:rPr lang="de-DE" sz="3600" dirty="0">
                <a:latin typeface="Candara" panose="020E0502030303020204" pitchFamily="34" charset="0"/>
              </a:rPr>
              <a:t>Proto-Economics</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228600" y="1143000"/>
            <a:ext cx="6400800" cy="4114800"/>
          </a:xfrm>
        </p:spPr>
        <p:txBody>
          <a:bodyPr/>
          <a:lstStyle/>
          <a:p>
            <a:pPr>
              <a:lnSpc>
                <a:spcPct val="90000"/>
              </a:lnSpc>
            </a:pPr>
            <a:r>
              <a:rPr lang="de-DE" sz="2800" dirty="0">
                <a:latin typeface="Candara" panose="020E0502030303020204" pitchFamily="34" charset="0"/>
              </a:rPr>
              <a:t>Condorcet (1776) </a:t>
            </a:r>
            <a:r>
              <a:rPr lang="en-GB" sz="2800" dirty="0">
                <a:latin typeface="Candara" panose="020E0502030303020204" pitchFamily="34" charset="0"/>
              </a:rPr>
              <a:t>agricultural activity</a:t>
            </a:r>
            <a:br>
              <a:rPr lang="en-GB" sz="2800" dirty="0">
                <a:latin typeface="Candara" panose="020E0502030303020204" pitchFamily="34" charset="0"/>
              </a:rPr>
            </a:br>
            <a:r>
              <a:rPr lang="en-GB" sz="2800" i="1" dirty="0">
                <a:latin typeface="Candara" panose="020E0502030303020204" pitchFamily="34" charset="0"/>
              </a:rPr>
              <a:t>by corrupting the air, causes illnesses in neighbouring homes</a:t>
            </a:r>
          </a:p>
          <a:p>
            <a:pPr>
              <a:lnSpc>
                <a:spcPct val="90000"/>
              </a:lnSpc>
            </a:pPr>
            <a:endParaRPr lang="en-GB" sz="2800" i="1" dirty="0">
              <a:latin typeface="Candara" panose="020E0502030303020204" pitchFamily="34" charset="0"/>
            </a:endParaRPr>
          </a:p>
          <a:p>
            <a:pPr>
              <a:lnSpc>
                <a:spcPct val="90000"/>
              </a:lnSpc>
            </a:pPr>
            <a:endParaRPr lang="en-GB" sz="2800" dirty="0">
              <a:latin typeface="Candara" panose="020E0502030303020204" pitchFamily="34" charset="0"/>
            </a:endParaRPr>
          </a:p>
          <a:p>
            <a:pPr>
              <a:lnSpc>
                <a:spcPct val="90000"/>
              </a:lnSpc>
            </a:pPr>
            <a:endParaRPr lang="en-GB" sz="2800" dirty="0">
              <a:latin typeface="Candara" panose="020E0502030303020204" pitchFamily="34" charset="0"/>
            </a:endParaRPr>
          </a:p>
          <a:p>
            <a:pPr>
              <a:lnSpc>
                <a:spcPct val="90000"/>
              </a:lnSpc>
            </a:pPr>
            <a:endParaRPr lang="en-GB" sz="2800" dirty="0">
              <a:latin typeface="Candara" panose="020E0502030303020204" pitchFamily="34" charset="0"/>
            </a:endParaRPr>
          </a:p>
          <a:p>
            <a:pPr>
              <a:lnSpc>
                <a:spcPct val="90000"/>
              </a:lnSpc>
            </a:pPr>
            <a:endParaRPr lang="en-GB" sz="2800" dirty="0">
              <a:latin typeface="Candara" panose="020E0502030303020204" pitchFamily="34" charset="0"/>
            </a:endParaRPr>
          </a:p>
          <a:p>
            <a:pPr>
              <a:lnSpc>
                <a:spcPct val="90000"/>
              </a:lnSpc>
            </a:pPr>
            <a:endParaRPr lang="en-GB" sz="2800" dirty="0">
              <a:latin typeface="Candara" panose="020E0502030303020204" pitchFamily="34" charset="0"/>
            </a:endParaRPr>
          </a:p>
          <a:p>
            <a:pPr>
              <a:lnSpc>
                <a:spcPct val="90000"/>
              </a:lnSpc>
            </a:pPr>
            <a:r>
              <a:rPr lang="en-GB" sz="2800" dirty="0">
                <a:latin typeface="Candara" panose="020E0502030303020204" pitchFamily="34" charset="0"/>
              </a:rPr>
              <a:t>King Edward I had earlier (1273, 1306) banned coal burning in London</a:t>
            </a:r>
            <a:r>
              <a:rPr lang="en-GB" sz="2800" i="1" dirty="0">
                <a:latin typeface="Candara" panose="020E0502030303020204" pitchFamily="34" charset="0"/>
              </a:rPr>
              <a:t> </a:t>
            </a:r>
          </a:p>
          <a:p>
            <a:pPr marL="0" indent="0">
              <a:lnSpc>
                <a:spcPct val="90000"/>
              </a:lnSpc>
              <a:buNone/>
            </a:pPr>
            <a:endParaRPr lang="en-GB" sz="2000" dirty="0">
              <a:latin typeface="Candara" panose="020E0502030303020204" pitchFamily="34" charset="0"/>
            </a:endParaRPr>
          </a:p>
        </p:txBody>
      </p:sp>
      <p:pic>
        <p:nvPicPr>
          <p:cNvPr id="5" name="Nicolas_de_Condorcet.png" descr="Nicolas_de_Condorcet.png">
            <a:extLst>
              <a:ext uri="{FF2B5EF4-FFF2-40B4-BE49-F238E27FC236}">
                <a16:creationId xmlns:a16="http://schemas.microsoft.com/office/drawing/2014/main" id="{CC95260A-70AF-4953-A554-9556DF63C7F9}"/>
              </a:ext>
            </a:extLst>
          </p:cNvPr>
          <p:cNvPicPr>
            <a:picLocks noChangeAspect="1"/>
          </p:cNvPicPr>
          <p:nvPr/>
        </p:nvPicPr>
        <p:blipFill>
          <a:blip r:embed="rId2"/>
          <a:stretch>
            <a:fillRect/>
          </a:stretch>
        </p:blipFill>
        <p:spPr>
          <a:xfrm>
            <a:off x="6929284" y="76199"/>
            <a:ext cx="2112675" cy="3016313"/>
          </a:xfrm>
          <a:prstGeom prst="rect">
            <a:avLst/>
          </a:prstGeom>
          <a:ln w="12700">
            <a:miter lim="400000"/>
          </a:ln>
        </p:spPr>
      </p:pic>
      <p:pic>
        <p:nvPicPr>
          <p:cNvPr id="3" name="Picture 2" descr="A picture containing sitting, building, standing, old&#10;&#10;Description automatically generated">
            <a:extLst>
              <a:ext uri="{FF2B5EF4-FFF2-40B4-BE49-F238E27FC236}">
                <a16:creationId xmlns:a16="http://schemas.microsoft.com/office/drawing/2014/main" id="{93BA1C6C-1CA1-46DD-9E00-76DA4E2133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284" y="3276600"/>
            <a:ext cx="2112675" cy="2816900"/>
          </a:xfrm>
          <a:prstGeom prst="rect">
            <a:avLst/>
          </a:prstGeom>
        </p:spPr>
      </p:pic>
      <p:pic>
        <p:nvPicPr>
          <p:cNvPr id="4" name="Picture 3" descr="A picture containing outdoor, train, smoke, track&#10;&#10;Description automatically generated">
            <a:extLst>
              <a:ext uri="{FF2B5EF4-FFF2-40B4-BE49-F238E27FC236}">
                <a16:creationId xmlns:a16="http://schemas.microsoft.com/office/drawing/2014/main" id="{C2850BC3-4FD2-4DD5-86D5-A58E452D8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2362200"/>
            <a:ext cx="5024284" cy="2813600"/>
          </a:xfrm>
          <a:prstGeom prst="rect">
            <a:avLst/>
          </a:prstGeom>
        </p:spPr>
      </p:pic>
    </p:spTree>
    <p:extLst>
      <p:ext uri="{BB962C8B-B14F-4D97-AF65-F5344CB8AC3E}">
        <p14:creationId xmlns:p14="http://schemas.microsoft.com/office/powerpoint/2010/main" val="4224236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76200"/>
            <a:ext cx="7772400" cy="1143000"/>
          </a:xfrm>
        </p:spPr>
        <p:txBody>
          <a:bodyPr/>
          <a:lstStyle/>
          <a:p>
            <a:r>
              <a:rPr lang="de-DE" sz="3600" dirty="0">
                <a:latin typeface="Candara" panose="020E0502030303020204" pitchFamily="34" charset="0"/>
              </a:rPr>
              <a:t>The Emergence of Environmental and Resource Economics</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524000"/>
            <a:ext cx="7772400" cy="4114800"/>
          </a:xfrm>
        </p:spPr>
        <p:txBody>
          <a:bodyPr/>
          <a:lstStyle/>
          <a:p>
            <a:r>
              <a:rPr lang="en-GB" dirty="0">
                <a:latin typeface="Candara" panose="020E0502030303020204" pitchFamily="34" charset="0"/>
              </a:rPr>
              <a:t>Proto-economics</a:t>
            </a:r>
          </a:p>
          <a:p>
            <a:r>
              <a:rPr lang="en-GB" b="1" dirty="0">
                <a:latin typeface="Candara" panose="020E0502030303020204" pitchFamily="34" charset="0"/>
              </a:rPr>
              <a:t>Classical economics</a:t>
            </a:r>
          </a:p>
          <a:p>
            <a:r>
              <a:rPr lang="en-GB" dirty="0">
                <a:latin typeface="Candara" panose="020E0502030303020204" pitchFamily="34" charset="0"/>
              </a:rPr>
              <a:t>Neo-classical economics, Keynes and the Modern Synthesis</a:t>
            </a:r>
          </a:p>
          <a:p>
            <a:r>
              <a:rPr lang="en-GB" dirty="0">
                <a:latin typeface="Candara" panose="020E0502030303020204" pitchFamily="34" charset="0"/>
              </a:rPr>
              <a:t>Environmental economics</a:t>
            </a:r>
          </a:p>
        </p:txBody>
      </p:sp>
    </p:spTree>
    <p:extLst>
      <p:ext uri="{BB962C8B-B14F-4D97-AF65-F5344CB8AC3E}">
        <p14:creationId xmlns:p14="http://schemas.microsoft.com/office/powerpoint/2010/main" val="409450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 Classical Economics</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7848600" cy="4114800"/>
          </a:xfrm>
        </p:spPr>
        <p:txBody>
          <a:bodyPr/>
          <a:lstStyle/>
          <a:p>
            <a:pPr>
              <a:lnSpc>
                <a:spcPct val="90000"/>
              </a:lnSpc>
            </a:pPr>
            <a:r>
              <a:rPr lang="en-GB" sz="2800" dirty="0">
                <a:latin typeface="Candara" panose="020E0502030303020204" pitchFamily="34" charset="0"/>
              </a:rPr>
              <a:t>Classical economists were convinced that, in the long run, resource constraints would stop economic expansion</a:t>
            </a:r>
          </a:p>
          <a:p>
            <a:pPr>
              <a:lnSpc>
                <a:spcPct val="90000"/>
              </a:lnSpc>
            </a:pPr>
            <a:r>
              <a:rPr lang="en-GB" sz="2800" dirty="0">
                <a:latin typeface="Candara" panose="020E0502030303020204" pitchFamily="34" charset="0"/>
              </a:rPr>
              <a:t>No more growth</a:t>
            </a:r>
          </a:p>
          <a:p>
            <a:pPr>
              <a:lnSpc>
                <a:spcPct val="90000"/>
              </a:lnSpc>
            </a:pPr>
            <a:r>
              <a:rPr lang="en-GB" sz="2800" dirty="0">
                <a:latin typeface="Candara" panose="020E0502030303020204" pitchFamily="34" charset="0"/>
              </a:rPr>
              <a:t>If the population would continue to grow, economic output per capita would shrink</a:t>
            </a:r>
            <a:endParaRPr lang="en-GB" sz="2400" dirty="0">
              <a:latin typeface="Candara" panose="020E0502030303020204" pitchFamily="34" charset="0"/>
            </a:endParaRPr>
          </a:p>
        </p:txBody>
      </p:sp>
    </p:spTree>
    <p:extLst>
      <p:ext uri="{BB962C8B-B14F-4D97-AF65-F5344CB8AC3E}">
        <p14:creationId xmlns:p14="http://schemas.microsoft.com/office/powerpoint/2010/main" val="632544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4748" y="2458"/>
            <a:ext cx="7772400" cy="1143000"/>
          </a:xfrm>
        </p:spPr>
        <p:txBody>
          <a:bodyPr/>
          <a:lstStyle/>
          <a:p>
            <a:r>
              <a:rPr lang="de-DE" sz="3600" dirty="0">
                <a:latin typeface="Candara" panose="020E0502030303020204" pitchFamily="34" charset="0"/>
              </a:rPr>
              <a:t>Classical Economics</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152400" y="990600"/>
            <a:ext cx="7010400" cy="4114800"/>
          </a:xfrm>
        </p:spPr>
        <p:txBody>
          <a:bodyPr/>
          <a:lstStyle/>
          <a:p>
            <a:pPr>
              <a:lnSpc>
                <a:spcPct val="90000"/>
              </a:lnSpc>
            </a:pPr>
            <a:r>
              <a:rPr lang="de-DE" sz="2800" dirty="0">
                <a:latin typeface="Candara" panose="020E0502030303020204" pitchFamily="34" charset="0"/>
              </a:rPr>
              <a:t>Adam Smith</a:t>
            </a:r>
          </a:p>
          <a:p>
            <a:pPr lvl="1">
              <a:lnSpc>
                <a:spcPct val="90000"/>
              </a:lnSpc>
            </a:pPr>
            <a:r>
              <a:rPr lang="de-DE" sz="2400" dirty="0">
                <a:latin typeface="Candara" panose="020E0502030303020204" pitchFamily="34" charset="0"/>
              </a:rPr>
              <a:t>Invisible hand of general equilibrium</a:t>
            </a:r>
          </a:p>
          <a:p>
            <a:pPr lvl="1">
              <a:lnSpc>
                <a:spcPct val="90000"/>
              </a:lnSpc>
            </a:pPr>
            <a:r>
              <a:rPr lang="de-DE" sz="2400" dirty="0">
                <a:latin typeface="Candara" panose="020E0502030303020204" pitchFamily="34" charset="0"/>
              </a:rPr>
              <a:t>Social good by individual action</a:t>
            </a:r>
          </a:p>
          <a:p>
            <a:pPr lvl="1">
              <a:lnSpc>
                <a:spcPct val="90000"/>
              </a:lnSpc>
            </a:pPr>
            <a:r>
              <a:rPr lang="de-DE" sz="2400" dirty="0">
                <a:latin typeface="Candara" panose="020E0502030303020204" pitchFamily="34" charset="0"/>
              </a:rPr>
              <a:t>Nightwatch state</a:t>
            </a:r>
          </a:p>
          <a:p>
            <a:pPr>
              <a:lnSpc>
                <a:spcPct val="90000"/>
              </a:lnSpc>
            </a:pPr>
            <a:r>
              <a:rPr lang="en-US" sz="2800" dirty="0">
                <a:latin typeface="Candara" panose="020E0502030303020204" pitchFamily="34" charset="0"/>
              </a:rPr>
              <a:t>Except for </a:t>
            </a:r>
            <a:r>
              <a:rPr lang="en-US" sz="2800" i="1" dirty="0">
                <a:latin typeface="Candara" panose="020E0502030303020204" pitchFamily="34" charset="0"/>
              </a:rPr>
              <a:t>… erecting and maintaining certain </a:t>
            </a:r>
            <a:r>
              <a:rPr lang="en-US" sz="2800" i="1" dirty="0" err="1">
                <a:latin typeface="Candara" panose="020E0502030303020204" pitchFamily="34" charset="0"/>
              </a:rPr>
              <a:t>publick</a:t>
            </a:r>
            <a:r>
              <a:rPr lang="en-US" sz="2800" i="1" dirty="0">
                <a:latin typeface="Candara" panose="020E0502030303020204" pitchFamily="34" charset="0"/>
              </a:rPr>
              <a:t> works and certain public institutions … because the profit would never repay the </a:t>
            </a:r>
            <a:r>
              <a:rPr lang="en-US" sz="2800" i="1" dirty="0" err="1">
                <a:latin typeface="Candara" panose="020E0502030303020204" pitchFamily="34" charset="0"/>
              </a:rPr>
              <a:t>expence</a:t>
            </a:r>
            <a:r>
              <a:rPr lang="en-US" sz="2800" i="1" dirty="0">
                <a:latin typeface="Candara" panose="020E0502030303020204" pitchFamily="34" charset="0"/>
              </a:rPr>
              <a:t> to any individual, … though it may frequently do much more than repay it to a great society</a:t>
            </a:r>
            <a:endParaRPr lang="de-DE" sz="2800" dirty="0">
              <a:latin typeface="Candara" panose="020E0502030303020204" pitchFamily="34" charset="0"/>
            </a:endParaRPr>
          </a:p>
        </p:txBody>
      </p:sp>
      <p:pic>
        <p:nvPicPr>
          <p:cNvPr id="6148" name="Picture 3" descr="adamsmith.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76199"/>
            <a:ext cx="2438400" cy="3169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6141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Classical Economics</a:t>
            </a:r>
            <a:endParaRPr lang="en-GB" sz="3600" dirty="0">
              <a:latin typeface="Candara" panose="020E0502030303020204" pitchFamily="34" charset="0"/>
            </a:endParaRPr>
          </a:p>
        </p:txBody>
      </p:sp>
      <p:sp>
        <p:nvSpPr>
          <p:cNvPr id="7171" name="Rectangle 3"/>
          <p:cNvSpPr>
            <a:spLocks noGrp="1" noChangeArrowheads="1"/>
          </p:cNvSpPr>
          <p:nvPr>
            <p:ph type="body" idx="1"/>
          </p:nvPr>
        </p:nvSpPr>
        <p:spPr>
          <a:xfrm>
            <a:off x="685800" y="1143000"/>
            <a:ext cx="6019800" cy="4114800"/>
          </a:xfrm>
        </p:spPr>
        <p:txBody>
          <a:bodyPr/>
          <a:lstStyle/>
          <a:p>
            <a:pPr>
              <a:lnSpc>
                <a:spcPct val="90000"/>
              </a:lnSpc>
            </a:pPr>
            <a:r>
              <a:rPr lang="en-GB" sz="2800" dirty="0">
                <a:latin typeface="Candara" panose="020E0502030303020204" pitchFamily="34" charset="0"/>
              </a:rPr>
              <a:t>Thomas Malthus: growing population, diminishing returns to scale in agriculture</a:t>
            </a:r>
            <a:endParaRPr lang="en-GB" sz="2000" dirty="0">
              <a:latin typeface="Candara" panose="020E0502030303020204" pitchFamily="34" charset="0"/>
            </a:endParaRPr>
          </a:p>
        </p:txBody>
      </p:sp>
      <p:pic>
        <p:nvPicPr>
          <p:cNvPr id="7172" name="Picture 4" descr="ThomasMalthus.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685800"/>
            <a:ext cx="2514599" cy="28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close up of a logo&#10;&#10;Description automatically generated">
            <a:extLst>
              <a:ext uri="{FF2B5EF4-FFF2-40B4-BE49-F238E27FC236}">
                <a16:creationId xmlns:a16="http://schemas.microsoft.com/office/drawing/2014/main" id="{158DED34-7E78-4C71-87E6-519FC57A4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6787728" cy="48079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Classical Economics</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76200" y="1038698"/>
            <a:ext cx="3962400" cy="4114800"/>
          </a:xfrm>
        </p:spPr>
        <p:txBody>
          <a:bodyPr/>
          <a:lstStyle/>
          <a:p>
            <a:pPr>
              <a:lnSpc>
                <a:spcPct val="90000"/>
              </a:lnSpc>
            </a:pPr>
            <a:r>
              <a:rPr lang="de-DE" sz="2800" dirty="0">
                <a:latin typeface="Candara" panose="020E0502030303020204" pitchFamily="34" charset="0"/>
              </a:rPr>
              <a:t>David Ricardo agreed with Malthus, but distinguished between diminishing returns to scale (intensive margin), diminishing quality (extensive margin)</a:t>
            </a:r>
          </a:p>
          <a:p>
            <a:pPr>
              <a:lnSpc>
                <a:spcPct val="90000"/>
              </a:lnSpc>
            </a:pPr>
            <a:r>
              <a:rPr lang="de-DE" sz="2800" dirty="0">
                <a:latin typeface="Candara" panose="020E0502030303020204" pitchFamily="34" charset="0"/>
              </a:rPr>
              <a:t>Like all Classical economists, Ricardo believed that economic growth would end</a:t>
            </a:r>
            <a:endParaRPr lang="en-GB" sz="2000" dirty="0">
              <a:latin typeface="Candara" panose="020E0502030303020204" pitchFamily="34" charset="0"/>
            </a:endParaRPr>
          </a:p>
        </p:txBody>
      </p:sp>
      <p:pic>
        <p:nvPicPr>
          <p:cNvPr id="8196" name="Picture 5" descr="DavidRicardo.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4834016"/>
            <a:ext cx="1371600" cy="1902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map with text&#10;&#10;Description automatically generated">
            <a:extLst>
              <a:ext uri="{FF2B5EF4-FFF2-40B4-BE49-F238E27FC236}">
                <a16:creationId xmlns:a16="http://schemas.microsoft.com/office/drawing/2014/main" id="{95F972C0-DFF5-4302-BFA9-DC2AE05C87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1143000"/>
            <a:ext cx="5181600" cy="3657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EnvEcon 0 - Origins</a:t>
            </a:r>
            <a:endParaRPr lang="en-GB" sz="3600" dirty="0">
              <a:latin typeface="Candara" panose="020E0502030303020204" pitchFamily="34" charset="0"/>
            </a:endParaRPr>
          </a:p>
        </p:txBody>
      </p:sp>
      <p:sp>
        <p:nvSpPr>
          <p:cNvPr id="2051" name="Rectangle 3"/>
          <p:cNvSpPr>
            <a:spLocks noGrp="1" noChangeArrowheads="1"/>
          </p:cNvSpPr>
          <p:nvPr>
            <p:ph type="body" idx="1"/>
          </p:nvPr>
        </p:nvSpPr>
        <p:spPr>
          <a:xfrm>
            <a:off x="685800" y="1066800"/>
            <a:ext cx="7772400" cy="5181600"/>
          </a:xfrm>
        </p:spPr>
        <p:txBody>
          <a:bodyPr/>
          <a:lstStyle/>
          <a:p>
            <a:pPr eaLnBrk="1" hangingPunct="1"/>
            <a:r>
              <a:rPr lang="de-DE" sz="2800" dirty="0">
                <a:latin typeface="Candara" panose="020E0502030303020204" pitchFamily="34" charset="0"/>
              </a:rPr>
              <a:t>This module</a:t>
            </a:r>
          </a:p>
          <a:p>
            <a:pPr eaLnBrk="1" hangingPunct="1"/>
            <a:r>
              <a:rPr lang="de-DE" sz="2800" dirty="0">
                <a:latin typeface="Candara" panose="020E0502030303020204" pitchFamily="34" charset="0"/>
              </a:rPr>
              <a:t>State of the environment</a:t>
            </a:r>
          </a:p>
          <a:p>
            <a:pPr eaLnBrk="1" hangingPunct="1"/>
            <a:r>
              <a:rPr lang="de-DE" sz="2800" dirty="0">
                <a:latin typeface="Candara" panose="020E0502030303020204" pitchFamily="34" charset="0"/>
              </a:rPr>
              <a:t>History of environmental and resource economics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228600" y="31955"/>
            <a:ext cx="8496300" cy="4114800"/>
          </a:xfrm>
        </p:spPr>
        <p:txBody>
          <a:bodyPr/>
          <a:lstStyle/>
          <a:p>
            <a:pPr marL="0" indent="0">
              <a:lnSpc>
                <a:spcPct val="90000"/>
              </a:lnSpc>
              <a:buNone/>
            </a:pPr>
            <a:r>
              <a:rPr lang="en-GB" sz="2800" dirty="0">
                <a:latin typeface="Candara" panose="020E0502030303020204" pitchFamily="34" charset="0"/>
              </a:rPr>
              <a:t>“</a:t>
            </a:r>
            <a:r>
              <a:rPr lang="en-GB" sz="2800" i="1" dirty="0">
                <a:latin typeface="Candara" panose="020E0502030303020204" pitchFamily="34" charset="0"/>
              </a:rPr>
              <a:t>I must point out the painful fact that such a rate of growth will before long render our consumption of coal comparable with the total supply. In the increasing depth and difficulty of coal mining we shall meet that vague, but inevitable boundary that will stop our progress.</a:t>
            </a:r>
            <a:r>
              <a:rPr lang="en-GB" sz="2800" dirty="0">
                <a:latin typeface="Candara" panose="020E0502030303020204" pitchFamily="34" charset="0"/>
              </a:rPr>
              <a:t>”</a:t>
            </a:r>
          </a:p>
          <a:p>
            <a:pPr marL="0" indent="0">
              <a:lnSpc>
                <a:spcPct val="90000"/>
              </a:lnSpc>
              <a:buNone/>
            </a:pPr>
            <a:endParaRPr lang="en-US" sz="2800" dirty="0">
              <a:latin typeface="Candara" panose="020E0502030303020204" pitchFamily="34" charset="0"/>
            </a:endParaRPr>
          </a:p>
          <a:p>
            <a:pPr marL="0" indent="0">
              <a:lnSpc>
                <a:spcPct val="90000"/>
              </a:lnSpc>
              <a:buNone/>
            </a:pPr>
            <a:r>
              <a:rPr lang="en-US" sz="2800" dirty="0">
                <a:latin typeface="Candara" panose="020E0502030303020204" pitchFamily="34" charset="0"/>
              </a:rPr>
              <a:t>W.S. Jevons</a:t>
            </a:r>
          </a:p>
          <a:p>
            <a:pPr marL="0" indent="0">
              <a:lnSpc>
                <a:spcPct val="90000"/>
              </a:lnSpc>
              <a:buNone/>
            </a:pPr>
            <a:r>
              <a:rPr lang="en-US" sz="2800" dirty="0">
                <a:latin typeface="Candara" panose="020E0502030303020204" pitchFamily="34" charset="0"/>
              </a:rPr>
              <a:t>1865</a:t>
            </a:r>
            <a:endParaRPr lang="en-GB" sz="2000" dirty="0">
              <a:latin typeface="Candara" panose="020E0502030303020204" pitchFamily="34" charset="0"/>
            </a:endParaRPr>
          </a:p>
        </p:txBody>
      </p:sp>
      <p:pic>
        <p:nvPicPr>
          <p:cNvPr id="3" name="Picture 2" descr="A black and white photo of a person&#10;&#10;Description automatically generated">
            <a:extLst>
              <a:ext uri="{FF2B5EF4-FFF2-40B4-BE49-F238E27FC236}">
                <a16:creationId xmlns:a16="http://schemas.microsoft.com/office/drawing/2014/main" id="{B5E02CAF-56A8-415C-8520-5FDA85842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4710917"/>
            <a:ext cx="1524000" cy="2115128"/>
          </a:xfrm>
          <a:prstGeom prst="rect">
            <a:avLst/>
          </a:prstGeom>
        </p:spPr>
      </p:pic>
      <p:pic>
        <p:nvPicPr>
          <p:cNvPr id="4" name="Picture 3" descr="A close up of a map&#10;&#10;Description automatically generated">
            <a:extLst>
              <a:ext uri="{FF2B5EF4-FFF2-40B4-BE49-F238E27FC236}">
                <a16:creationId xmlns:a16="http://schemas.microsoft.com/office/drawing/2014/main" id="{F6D7A8A2-F448-4901-B7C0-4CED062594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900" y="2259106"/>
            <a:ext cx="6515100" cy="4598894"/>
          </a:xfrm>
          <a:prstGeom prst="rect">
            <a:avLst/>
          </a:prstGeom>
        </p:spPr>
      </p:pic>
    </p:spTree>
    <p:extLst>
      <p:ext uri="{BB962C8B-B14F-4D97-AF65-F5344CB8AC3E}">
        <p14:creationId xmlns:p14="http://schemas.microsoft.com/office/powerpoint/2010/main" val="2301484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Classical Economics</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457200" y="1143000"/>
            <a:ext cx="5638800" cy="4114800"/>
          </a:xfrm>
        </p:spPr>
        <p:txBody>
          <a:bodyPr/>
          <a:lstStyle/>
          <a:p>
            <a:pPr>
              <a:lnSpc>
                <a:spcPct val="90000"/>
              </a:lnSpc>
            </a:pPr>
            <a:r>
              <a:rPr lang="de-DE" sz="2800" dirty="0">
                <a:latin typeface="Candara" panose="020E0502030303020204" pitchFamily="34" charset="0"/>
              </a:rPr>
              <a:t>John Stuart Mill (1857) agreed with Malthus and Ricardo, but tempered with </a:t>
            </a:r>
            <a:r>
              <a:rPr lang="de-DE" sz="2800" b="1" dirty="0">
                <a:latin typeface="Candara" panose="020E0502030303020204" pitchFamily="34" charset="0"/>
              </a:rPr>
              <a:t>innovation</a:t>
            </a:r>
            <a:r>
              <a:rPr lang="de-DE" sz="2800" dirty="0">
                <a:latin typeface="Candara" panose="020E0502030303020204" pitchFamily="34" charset="0"/>
              </a:rPr>
              <a:t> and </a:t>
            </a:r>
            <a:r>
              <a:rPr lang="de-DE" sz="2800" b="1" dirty="0">
                <a:latin typeface="Candara" panose="020E0502030303020204" pitchFamily="34" charset="0"/>
              </a:rPr>
              <a:t>input substitution</a:t>
            </a:r>
          </a:p>
          <a:p>
            <a:pPr>
              <a:lnSpc>
                <a:spcPct val="90000"/>
              </a:lnSpc>
            </a:pPr>
            <a:r>
              <a:rPr lang="de-DE" sz="2800" dirty="0">
                <a:latin typeface="Candara" panose="020E0502030303020204" pitchFamily="34" charset="0"/>
              </a:rPr>
              <a:t>Amenity value </a:t>
            </a:r>
            <a:r>
              <a:rPr lang="en-GB" sz="2800" dirty="0">
                <a:latin typeface="Candara" panose="020E0502030303020204" pitchFamily="34" charset="0"/>
              </a:rPr>
              <a:t>“</a:t>
            </a:r>
            <a:r>
              <a:rPr lang="en-GB" sz="2800" i="1" dirty="0">
                <a:latin typeface="Candara" panose="020E0502030303020204" pitchFamily="34" charset="0"/>
              </a:rPr>
              <a:t>it is only in backward countries of the world that increased production is still an important object[</a:t>
            </a:r>
            <a:r>
              <a:rPr lang="en-GB" sz="2800" i="1" dirty="0" err="1">
                <a:latin typeface="Candara" panose="020E0502030303020204" pitchFamily="34" charset="0"/>
              </a:rPr>
              <a:t>ive</a:t>
            </a:r>
            <a:r>
              <a:rPr lang="en-GB" sz="2800" i="1" dirty="0">
                <a:latin typeface="Candara" panose="020E0502030303020204" pitchFamily="34" charset="0"/>
              </a:rPr>
              <a:t>]”</a:t>
            </a:r>
            <a:endParaRPr lang="en-GB" sz="2800" dirty="0">
              <a:latin typeface="Candara" panose="020E0502030303020204" pitchFamily="34" charset="0"/>
            </a:endParaRPr>
          </a:p>
        </p:txBody>
      </p:sp>
      <p:pic>
        <p:nvPicPr>
          <p:cNvPr id="9220" name="Picture 4" descr="jsmi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914400"/>
            <a:ext cx="25146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person posing for a photo&#10;&#10;Description automatically generated">
            <a:extLst>
              <a:ext uri="{FF2B5EF4-FFF2-40B4-BE49-F238E27FC236}">
                <a16:creationId xmlns:a16="http://schemas.microsoft.com/office/drawing/2014/main" id="{66827052-B553-49D3-94D0-89756930AF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3593463"/>
            <a:ext cx="2534500" cy="33159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62000" y="0"/>
            <a:ext cx="7772400" cy="1143000"/>
          </a:xfrm>
        </p:spPr>
        <p:txBody>
          <a:bodyPr/>
          <a:lstStyle/>
          <a:p>
            <a:r>
              <a:rPr lang="de-DE" sz="3600" dirty="0">
                <a:latin typeface="Candara" panose="020E0502030303020204" pitchFamily="34" charset="0"/>
              </a:rPr>
              <a:t>Classical Economics -2</a:t>
            </a:r>
            <a:endParaRPr lang="en-GB" sz="3600" dirty="0">
              <a:latin typeface="Candara" panose="020E0502030303020204" pitchFamily="34" charset="0"/>
            </a:endParaRPr>
          </a:p>
        </p:txBody>
      </p:sp>
      <p:sp>
        <p:nvSpPr>
          <p:cNvPr id="10243" name="Rectangle 3"/>
          <p:cNvSpPr>
            <a:spLocks noGrp="1" noChangeArrowheads="1"/>
          </p:cNvSpPr>
          <p:nvPr>
            <p:ph type="body" idx="1"/>
          </p:nvPr>
        </p:nvSpPr>
        <p:spPr>
          <a:xfrm>
            <a:off x="685800" y="1143000"/>
            <a:ext cx="7772400" cy="4114800"/>
          </a:xfrm>
        </p:spPr>
        <p:txBody>
          <a:bodyPr/>
          <a:lstStyle/>
          <a:p>
            <a:pPr>
              <a:lnSpc>
                <a:spcPct val="90000"/>
              </a:lnSpc>
            </a:pPr>
            <a:r>
              <a:rPr lang="en-GB" sz="2800" dirty="0">
                <a:latin typeface="Candara" panose="020E0502030303020204" pitchFamily="34" charset="0"/>
              </a:rPr>
              <a:t>Mill (1857): “</a:t>
            </a:r>
            <a:r>
              <a:rPr lang="en-GB" sz="2800" i="1" dirty="0">
                <a:latin typeface="Candara" panose="020E0502030303020204" pitchFamily="34" charset="0"/>
              </a:rPr>
              <a:t>There is room in world, no doubt, for a great increase in population, supposing the arts of life to go on improving, and capital to increase. [...] The density of population necessary to obtain all of the advantages both of cooperation and of social intercourse [...] has been attained. A population may be too crowded, though all be amply supplied with food and raiment. [...] Nor is there much satisfaction in contemplating the world with nothing left to the spontaneous activity of nature.”</a:t>
            </a:r>
          </a:p>
        </p:txBody>
      </p:sp>
      <p:pic>
        <p:nvPicPr>
          <p:cNvPr id="4" name="Picture 4" descr="jsmill.jpg">
            <a:extLst>
              <a:ext uri="{FF2B5EF4-FFF2-40B4-BE49-F238E27FC236}">
                <a16:creationId xmlns:a16="http://schemas.microsoft.com/office/drawing/2014/main" id="{F88967AA-93A6-4E24-869B-787784EFC2A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5229340"/>
            <a:ext cx="1476260" cy="147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erson posing for a photo&#10;&#10;Description automatically generated">
            <a:extLst>
              <a:ext uri="{FF2B5EF4-FFF2-40B4-BE49-F238E27FC236}">
                <a16:creationId xmlns:a16="http://schemas.microsoft.com/office/drawing/2014/main" id="{3CF7A347-DC71-466F-A73C-7936DE44F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7060" y="5221376"/>
            <a:ext cx="1134440" cy="14842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1143000"/>
          </a:xfrm>
        </p:spPr>
        <p:txBody>
          <a:bodyPr/>
          <a:lstStyle/>
          <a:p>
            <a:r>
              <a:rPr lang="de-DE" sz="3600" dirty="0">
                <a:latin typeface="Candara" panose="020E0502030303020204" pitchFamily="34" charset="0"/>
              </a:rPr>
              <a:t>Romanticism vs Enligthenment</a:t>
            </a:r>
            <a:endParaRPr lang="en-GB" sz="3600" dirty="0">
              <a:latin typeface="Candara" panose="020E0502030303020204" pitchFamily="34" charset="0"/>
            </a:endParaRPr>
          </a:p>
        </p:txBody>
      </p:sp>
      <p:sp>
        <p:nvSpPr>
          <p:cNvPr id="14339" name="Rectangle 3"/>
          <p:cNvSpPr>
            <a:spLocks noGrp="1" noChangeArrowheads="1"/>
          </p:cNvSpPr>
          <p:nvPr>
            <p:ph type="body" idx="1"/>
          </p:nvPr>
        </p:nvSpPr>
        <p:spPr>
          <a:xfrm>
            <a:off x="685800" y="1219200"/>
            <a:ext cx="7772400" cy="4114800"/>
          </a:xfrm>
        </p:spPr>
        <p:txBody>
          <a:bodyPr/>
          <a:lstStyle/>
          <a:p>
            <a:r>
              <a:rPr lang="de-DE" sz="2800" dirty="0">
                <a:latin typeface="Candara" panose="020E0502030303020204" pitchFamily="34" charset="0"/>
              </a:rPr>
              <a:t>1770-1850</a:t>
            </a:r>
          </a:p>
          <a:p>
            <a:r>
              <a:rPr lang="de-DE" sz="2800" dirty="0">
                <a:latin typeface="Candara" panose="020E0502030303020204" pitchFamily="34" charset="0"/>
              </a:rPr>
              <a:t>Emotions vs reasons</a:t>
            </a:r>
          </a:p>
          <a:p>
            <a:r>
              <a:rPr lang="de-DE" sz="2800" dirty="0">
                <a:latin typeface="Candara" panose="020E0502030303020204" pitchFamily="34" charset="0"/>
              </a:rPr>
              <a:t>Beautiful vs dangerous nature</a:t>
            </a:r>
          </a:p>
          <a:p>
            <a:r>
              <a:rPr lang="de-DE" sz="2800" dirty="0">
                <a:latin typeface="Candara" panose="020E0502030303020204" pitchFamily="34" charset="0"/>
              </a:rPr>
              <a:t>Harking for a simpler past</a:t>
            </a:r>
          </a:p>
          <a:p>
            <a:endParaRPr lang="de-DE" sz="2800" dirty="0">
              <a:latin typeface="Candara" panose="020E0502030303020204" pitchFamily="34" charset="0"/>
            </a:endParaRPr>
          </a:p>
          <a:p>
            <a:r>
              <a:rPr lang="de-DE" sz="2800" dirty="0">
                <a:latin typeface="Candara" panose="020E0502030303020204" pitchFamily="34" charset="0"/>
              </a:rPr>
              <a:t>Three successors</a:t>
            </a:r>
          </a:p>
          <a:p>
            <a:pPr lvl="1"/>
            <a:r>
              <a:rPr lang="de-DE" sz="2400" dirty="0">
                <a:latin typeface="Candara" panose="020E0502030303020204" pitchFamily="34" charset="0"/>
              </a:rPr>
              <a:t>Communism</a:t>
            </a:r>
          </a:p>
          <a:p>
            <a:pPr lvl="1"/>
            <a:r>
              <a:rPr lang="de-DE" sz="2400" dirty="0">
                <a:latin typeface="Candara" panose="020E0502030303020204" pitchFamily="34" charset="0"/>
              </a:rPr>
              <a:t>Nazism &amp; fascism</a:t>
            </a:r>
          </a:p>
          <a:p>
            <a:pPr lvl="1"/>
            <a:r>
              <a:rPr lang="de-DE" sz="2400" dirty="0">
                <a:latin typeface="Candara" panose="020E0502030303020204" pitchFamily="34" charset="0"/>
              </a:rPr>
              <a:t>Naturalism &amp; Environmentalism</a:t>
            </a:r>
          </a:p>
        </p:txBody>
      </p:sp>
      <p:pic>
        <p:nvPicPr>
          <p:cNvPr id="6" name="Picture 5" descr="A person standing in front of a mountain&#10;&#10;Description automatically generated">
            <a:extLst>
              <a:ext uri="{FF2B5EF4-FFF2-40B4-BE49-F238E27FC236}">
                <a16:creationId xmlns:a16="http://schemas.microsoft.com/office/drawing/2014/main" id="{F4411A0E-DA4F-4966-ACAF-6359232C8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0718" y="914400"/>
            <a:ext cx="3393282" cy="4343400"/>
          </a:xfrm>
          <a:prstGeom prst="rect">
            <a:avLst/>
          </a:prstGeom>
        </p:spPr>
      </p:pic>
    </p:spTree>
    <p:extLst>
      <p:ext uri="{BB962C8B-B14F-4D97-AF65-F5344CB8AC3E}">
        <p14:creationId xmlns:p14="http://schemas.microsoft.com/office/powerpoint/2010/main" val="98516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76200"/>
            <a:ext cx="7772400" cy="1143000"/>
          </a:xfrm>
        </p:spPr>
        <p:txBody>
          <a:bodyPr/>
          <a:lstStyle/>
          <a:p>
            <a:r>
              <a:rPr lang="de-DE" sz="3600" dirty="0">
                <a:latin typeface="Candara" panose="020E0502030303020204" pitchFamily="34" charset="0"/>
              </a:rPr>
              <a:t>The Emergence of Environmental and Resource Economics</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524000"/>
            <a:ext cx="7772400" cy="4114800"/>
          </a:xfrm>
        </p:spPr>
        <p:txBody>
          <a:bodyPr/>
          <a:lstStyle/>
          <a:p>
            <a:r>
              <a:rPr lang="en-GB" dirty="0">
                <a:latin typeface="Candara" panose="020E0502030303020204" pitchFamily="34" charset="0"/>
              </a:rPr>
              <a:t>Proto-economics</a:t>
            </a:r>
          </a:p>
          <a:p>
            <a:r>
              <a:rPr lang="en-GB" dirty="0">
                <a:latin typeface="Candara" panose="020E0502030303020204" pitchFamily="34" charset="0"/>
              </a:rPr>
              <a:t>Classical economics</a:t>
            </a:r>
          </a:p>
          <a:p>
            <a:r>
              <a:rPr lang="en-GB" b="1" dirty="0">
                <a:latin typeface="Candara" panose="020E0502030303020204" pitchFamily="34" charset="0"/>
              </a:rPr>
              <a:t>Neo-classical economics, Keynes and the Modern Synthesis</a:t>
            </a:r>
          </a:p>
          <a:p>
            <a:r>
              <a:rPr lang="en-GB" dirty="0">
                <a:latin typeface="Candara" panose="020E0502030303020204" pitchFamily="34" charset="0"/>
              </a:rPr>
              <a:t>Environmental economics</a:t>
            </a:r>
          </a:p>
        </p:txBody>
      </p:sp>
    </p:spTree>
    <p:extLst>
      <p:ext uri="{BB962C8B-B14F-4D97-AF65-F5344CB8AC3E}">
        <p14:creationId xmlns:p14="http://schemas.microsoft.com/office/powerpoint/2010/main" val="79427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0"/>
            <a:ext cx="7772400" cy="1143000"/>
          </a:xfrm>
        </p:spPr>
        <p:txBody>
          <a:bodyPr/>
          <a:lstStyle/>
          <a:p>
            <a:r>
              <a:rPr lang="de-DE" sz="3600" dirty="0">
                <a:latin typeface="Candara" panose="020E0502030303020204" pitchFamily="34" charset="0"/>
              </a:rPr>
              <a:t>Neo-Classical Economics</a:t>
            </a:r>
            <a:endParaRPr lang="en-GB" sz="3600" dirty="0">
              <a:latin typeface="Candara" panose="020E0502030303020204" pitchFamily="34" charset="0"/>
            </a:endParaRPr>
          </a:p>
        </p:txBody>
      </p:sp>
      <p:sp>
        <p:nvSpPr>
          <p:cNvPr id="11267" name="Rectangle 3"/>
          <p:cNvSpPr>
            <a:spLocks noGrp="1" noChangeArrowheads="1"/>
          </p:cNvSpPr>
          <p:nvPr>
            <p:ph type="body" idx="1"/>
          </p:nvPr>
        </p:nvSpPr>
        <p:spPr>
          <a:xfrm>
            <a:off x="685800" y="990600"/>
            <a:ext cx="6705600" cy="4114800"/>
          </a:xfrm>
        </p:spPr>
        <p:txBody>
          <a:bodyPr/>
          <a:lstStyle/>
          <a:p>
            <a:pPr>
              <a:lnSpc>
                <a:spcPct val="90000"/>
              </a:lnSpc>
            </a:pPr>
            <a:r>
              <a:rPr lang="en-GB" sz="2800" dirty="0">
                <a:latin typeface="Candara" panose="020E0502030303020204" pitchFamily="34" charset="0"/>
              </a:rPr>
              <a:t>Value is relative, determined in exchange, reflecting preferences, production costs and scarcity</a:t>
            </a:r>
          </a:p>
          <a:p>
            <a:pPr lvl="1">
              <a:lnSpc>
                <a:spcPct val="90000"/>
              </a:lnSpc>
            </a:pPr>
            <a:r>
              <a:rPr lang="en-GB" sz="2400" dirty="0">
                <a:latin typeface="Candara" panose="020E0502030303020204" pitchFamily="34" charset="0"/>
              </a:rPr>
              <a:t>Earlier theories of value were absolute, prices set by God, land, or labour</a:t>
            </a:r>
          </a:p>
          <a:p>
            <a:pPr>
              <a:lnSpc>
                <a:spcPct val="90000"/>
              </a:lnSpc>
            </a:pPr>
            <a:r>
              <a:rPr lang="en-GB" sz="2800" dirty="0">
                <a:latin typeface="Candara" panose="020E0502030303020204" pitchFamily="34" charset="0"/>
              </a:rPr>
              <a:t>Demand and supply, partial and general equilibrium</a:t>
            </a:r>
          </a:p>
          <a:p>
            <a:pPr>
              <a:lnSpc>
                <a:spcPct val="90000"/>
              </a:lnSpc>
            </a:pPr>
            <a:r>
              <a:rPr lang="en-GB" sz="2800" dirty="0">
                <a:latin typeface="Candara" panose="020E0502030303020204" pitchFamily="34" charset="0"/>
              </a:rPr>
              <a:t>Absolute scarcity no longer seen as a problem, a reflection of the times</a:t>
            </a:r>
          </a:p>
          <a:p>
            <a:pPr lvl="1">
              <a:lnSpc>
                <a:spcPct val="90000"/>
              </a:lnSpc>
            </a:pPr>
            <a:r>
              <a:rPr lang="en-GB" sz="2400" dirty="0">
                <a:latin typeface="Candara" panose="020E0502030303020204" pitchFamily="34" charset="0"/>
              </a:rPr>
              <a:t>Push into Africa, India, American West</a:t>
            </a:r>
          </a:p>
          <a:p>
            <a:pPr lvl="1">
              <a:lnSpc>
                <a:spcPct val="90000"/>
              </a:lnSpc>
            </a:pPr>
            <a:r>
              <a:rPr lang="en-GB" sz="2400" dirty="0">
                <a:latin typeface="Candara" panose="020E0502030303020204" pitchFamily="34" charset="0"/>
              </a:rPr>
              <a:t>Rapid technological progress</a:t>
            </a:r>
          </a:p>
          <a:p>
            <a:pPr lvl="1">
              <a:lnSpc>
                <a:spcPct val="90000"/>
              </a:lnSpc>
            </a:pPr>
            <a:r>
              <a:rPr lang="en-GB" sz="2400" dirty="0">
                <a:latin typeface="Candara" panose="020E0502030303020204" pitchFamily="34" charset="0"/>
              </a:rPr>
              <a:t>Rapid industrialization</a:t>
            </a:r>
            <a:endParaRPr lang="en-GB" sz="2400" dirty="0">
              <a:latin typeface="Comic Sans MS"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1400" y="152400"/>
            <a:ext cx="1474965" cy="204651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2285886"/>
            <a:ext cx="1456709" cy="220934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4572000"/>
            <a:ext cx="1590259" cy="19669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0"/>
            <a:ext cx="7772400" cy="1143000"/>
          </a:xfrm>
        </p:spPr>
        <p:txBody>
          <a:bodyPr/>
          <a:lstStyle/>
          <a:p>
            <a:r>
              <a:rPr lang="de-DE" sz="3600" dirty="0">
                <a:latin typeface="Candara" panose="020E0502030303020204" pitchFamily="34" charset="0"/>
              </a:rPr>
              <a:t>Keynesian and Modern Economics</a:t>
            </a:r>
            <a:endParaRPr lang="en-GB" sz="3600" dirty="0">
              <a:latin typeface="Candara" panose="020E0502030303020204" pitchFamily="34" charset="0"/>
            </a:endParaRPr>
          </a:p>
        </p:txBody>
      </p:sp>
      <p:sp>
        <p:nvSpPr>
          <p:cNvPr id="11267" name="Rectangle 3"/>
          <p:cNvSpPr>
            <a:spLocks noGrp="1" noChangeArrowheads="1"/>
          </p:cNvSpPr>
          <p:nvPr>
            <p:ph type="body" idx="1"/>
          </p:nvPr>
        </p:nvSpPr>
        <p:spPr>
          <a:xfrm>
            <a:off x="228600" y="1143000"/>
            <a:ext cx="6553200" cy="4114800"/>
          </a:xfrm>
        </p:spPr>
        <p:txBody>
          <a:bodyPr/>
          <a:lstStyle/>
          <a:p>
            <a:pPr>
              <a:lnSpc>
                <a:spcPct val="90000"/>
              </a:lnSpc>
            </a:pPr>
            <a:r>
              <a:rPr lang="en-GB" sz="2800" dirty="0">
                <a:latin typeface="Candara" panose="020E0502030303020204" pitchFamily="34" charset="0"/>
              </a:rPr>
              <a:t>Keynes’ macro-economics indirectly </a:t>
            </a:r>
            <a:r>
              <a:rPr lang="en-GB" sz="2800" dirty="0" err="1">
                <a:latin typeface="Candara" panose="020E0502030303020204" pitchFamily="34" charset="0"/>
              </a:rPr>
              <a:t>reinvoked</a:t>
            </a:r>
            <a:r>
              <a:rPr lang="en-GB" sz="2800" dirty="0">
                <a:latin typeface="Candara" panose="020E0502030303020204" pitchFamily="34" charset="0"/>
              </a:rPr>
              <a:t> interest in economic growth</a:t>
            </a:r>
          </a:p>
          <a:p>
            <a:pPr>
              <a:lnSpc>
                <a:spcPct val="90000"/>
              </a:lnSpc>
            </a:pPr>
            <a:r>
              <a:rPr lang="en-GB" sz="2800" dirty="0">
                <a:latin typeface="Candara" panose="020E0502030303020204" pitchFamily="34" charset="0"/>
              </a:rPr>
              <a:t>Early growth models: no resource limits</a:t>
            </a:r>
          </a:p>
        </p:txBody>
      </p:sp>
      <p:pic>
        <p:nvPicPr>
          <p:cNvPr id="11268" name="Picture 3" descr="JMKeyn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143000"/>
            <a:ext cx="1981200"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318" y="2586994"/>
            <a:ext cx="2518682" cy="186816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2586994"/>
            <a:ext cx="1417227" cy="186816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 y="2586994"/>
            <a:ext cx="1474865" cy="1868162"/>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400" y="2586994"/>
            <a:ext cx="1431676" cy="1868162"/>
          </a:xfrm>
          <a:prstGeom prst="rect">
            <a:avLst/>
          </a:prstGeom>
        </p:spPr>
      </p:pic>
    </p:spTree>
    <p:extLst>
      <p:ext uri="{BB962C8B-B14F-4D97-AF65-F5344CB8AC3E}">
        <p14:creationId xmlns:p14="http://schemas.microsoft.com/office/powerpoint/2010/main" val="1788996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09600" y="0"/>
            <a:ext cx="7772400" cy="1143000"/>
          </a:xfrm>
        </p:spPr>
        <p:txBody>
          <a:bodyPr/>
          <a:lstStyle/>
          <a:p>
            <a:r>
              <a:rPr lang="de-DE" sz="3600" dirty="0">
                <a:latin typeface="Candara" panose="020E0502030303020204" pitchFamily="34" charset="0"/>
              </a:rPr>
              <a:t>Precursors</a:t>
            </a:r>
            <a:endParaRPr lang="en-GB" sz="3600" dirty="0">
              <a:latin typeface="Candara" panose="020E0502030303020204" pitchFamily="34" charset="0"/>
            </a:endParaRPr>
          </a:p>
        </p:txBody>
      </p:sp>
      <p:sp>
        <p:nvSpPr>
          <p:cNvPr id="11267" name="Rectangle 3"/>
          <p:cNvSpPr>
            <a:spLocks noGrp="1" noChangeArrowheads="1"/>
          </p:cNvSpPr>
          <p:nvPr>
            <p:ph type="body" idx="1"/>
          </p:nvPr>
        </p:nvSpPr>
        <p:spPr>
          <a:xfrm>
            <a:off x="228600" y="1143000"/>
            <a:ext cx="6553200" cy="4114800"/>
          </a:xfrm>
        </p:spPr>
        <p:txBody>
          <a:bodyPr/>
          <a:lstStyle/>
          <a:p>
            <a:pPr>
              <a:lnSpc>
                <a:spcPct val="90000"/>
              </a:lnSpc>
            </a:pPr>
            <a:r>
              <a:rPr lang="en-GB" sz="2800" dirty="0">
                <a:latin typeface="Candara" panose="020E0502030303020204" pitchFamily="34" charset="0"/>
              </a:rPr>
              <a:t>Early growth models: no resource limits</a:t>
            </a:r>
          </a:p>
          <a:p>
            <a:pPr>
              <a:lnSpc>
                <a:spcPct val="90000"/>
              </a:lnSpc>
            </a:pPr>
            <a:r>
              <a:rPr lang="en-GB" sz="2800" dirty="0">
                <a:latin typeface="Candara" panose="020E0502030303020204" pitchFamily="34" charset="0"/>
              </a:rPr>
              <a:t>Jevons (1865) anticipated that we will eventually run out of coal</a:t>
            </a:r>
          </a:p>
          <a:p>
            <a:pPr lvl="1">
              <a:lnSpc>
                <a:spcPct val="90000"/>
              </a:lnSpc>
            </a:pPr>
            <a:r>
              <a:rPr lang="en-GB" sz="2400" dirty="0">
                <a:latin typeface="Candara" panose="020E0502030303020204" pitchFamily="34" charset="0"/>
              </a:rPr>
              <a:t>Noted, but not influential</a:t>
            </a:r>
          </a:p>
          <a:p>
            <a:pPr>
              <a:lnSpc>
                <a:spcPct val="90000"/>
              </a:lnSpc>
            </a:pPr>
            <a:r>
              <a:rPr lang="en-GB" sz="2800" dirty="0">
                <a:latin typeface="Candara" panose="020E0502030303020204" pitchFamily="34" charset="0"/>
              </a:rPr>
              <a:t>Hotelling (1931) worked on the economics of exhaustible resources</a:t>
            </a:r>
          </a:p>
          <a:p>
            <a:pPr lvl="1">
              <a:lnSpc>
                <a:spcPct val="90000"/>
              </a:lnSpc>
            </a:pPr>
            <a:r>
              <a:rPr lang="en-GB" sz="2400" dirty="0">
                <a:latin typeface="Candara" panose="020E0502030303020204" pitchFamily="34" charset="0"/>
              </a:rPr>
              <a:t>Largely ignored until the 1970s</a:t>
            </a:r>
          </a:p>
        </p:txBody>
      </p:sp>
      <p:pic>
        <p:nvPicPr>
          <p:cNvPr id="9" name="Harold_Hotelling.jpg" descr="Harold_Hotelling.jpg">
            <a:extLst>
              <a:ext uri="{FF2B5EF4-FFF2-40B4-BE49-F238E27FC236}">
                <a16:creationId xmlns:a16="http://schemas.microsoft.com/office/drawing/2014/main" id="{41BCFBC7-9608-4344-987D-3032EF1D7686}"/>
              </a:ext>
            </a:extLst>
          </p:cNvPr>
          <p:cNvPicPr>
            <a:picLocks noChangeAspect="1"/>
          </p:cNvPicPr>
          <p:nvPr/>
        </p:nvPicPr>
        <p:blipFill>
          <a:blip r:embed="rId2"/>
          <a:srcRect r="8152" b="19712"/>
          <a:stretch>
            <a:fillRect/>
          </a:stretch>
        </p:blipFill>
        <p:spPr>
          <a:xfrm>
            <a:off x="6928270" y="2991998"/>
            <a:ext cx="1678630" cy="1808602"/>
          </a:xfrm>
          <a:prstGeom prst="rect">
            <a:avLst/>
          </a:prstGeom>
          <a:ln w="12700">
            <a:miter lim="400000"/>
          </a:ln>
        </p:spPr>
      </p:pic>
      <p:pic>
        <p:nvPicPr>
          <p:cNvPr id="10" name="PSM_V11_D660_William_Stanley_Jevons.jpg" descr="PSM_V11_D660_William_Stanley_Jevons.jpg">
            <a:extLst>
              <a:ext uri="{FF2B5EF4-FFF2-40B4-BE49-F238E27FC236}">
                <a16:creationId xmlns:a16="http://schemas.microsoft.com/office/drawing/2014/main" id="{13EC8352-5575-491F-A987-5462AE3FE7EF}"/>
              </a:ext>
            </a:extLst>
          </p:cNvPr>
          <p:cNvPicPr>
            <a:picLocks noChangeAspect="1"/>
          </p:cNvPicPr>
          <p:nvPr/>
        </p:nvPicPr>
        <p:blipFill>
          <a:blip r:embed="rId3"/>
          <a:srcRect t="4086" b="4086"/>
          <a:stretch>
            <a:fillRect/>
          </a:stretch>
        </p:blipFill>
        <p:spPr>
          <a:xfrm>
            <a:off x="6937900" y="830039"/>
            <a:ext cx="1669000" cy="2048888"/>
          </a:xfrm>
          <a:prstGeom prst="rect">
            <a:avLst/>
          </a:prstGeom>
          <a:ln w="12700">
            <a:miter lim="400000"/>
          </a:ln>
        </p:spPr>
      </p:pic>
    </p:spTree>
    <p:extLst>
      <p:ext uri="{BB962C8B-B14F-4D97-AF65-F5344CB8AC3E}">
        <p14:creationId xmlns:p14="http://schemas.microsoft.com/office/powerpoint/2010/main" val="2937644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Welfare Economics</a:t>
            </a:r>
            <a:endParaRPr lang="en-GB" sz="3600" dirty="0">
              <a:latin typeface="Candara" panose="020E0502030303020204" pitchFamily="34" charset="0"/>
            </a:endParaRPr>
          </a:p>
        </p:txBody>
      </p:sp>
      <p:sp>
        <p:nvSpPr>
          <p:cNvPr id="12291" name="Rectangle 3"/>
          <p:cNvSpPr>
            <a:spLocks noGrp="1" noChangeArrowheads="1"/>
          </p:cNvSpPr>
          <p:nvPr>
            <p:ph type="body" idx="1"/>
          </p:nvPr>
        </p:nvSpPr>
        <p:spPr>
          <a:xfrm>
            <a:off x="395416" y="990600"/>
            <a:ext cx="6553200" cy="4114800"/>
          </a:xfrm>
        </p:spPr>
        <p:txBody>
          <a:bodyPr/>
          <a:lstStyle/>
          <a:p>
            <a:pPr>
              <a:lnSpc>
                <a:spcPct val="90000"/>
              </a:lnSpc>
            </a:pPr>
            <a:r>
              <a:rPr lang="de-DE" sz="2800" dirty="0">
                <a:latin typeface="Candara" panose="020E0502030303020204" pitchFamily="34" charset="0"/>
              </a:rPr>
              <a:t>Rigorous theory of social good</a:t>
            </a:r>
          </a:p>
          <a:p>
            <a:pPr>
              <a:lnSpc>
                <a:spcPct val="90000"/>
              </a:lnSpc>
            </a:pPr>
            <a:r>
              <a:rPr lang="de-DE" sz="2800" dirty="0">
                <a:latin typeface="Candara" panose="020E0502030303020204" pitchFamily="34" charset="0"/>
              </a:rPr>
              <a:t>Utilitarianism: Social good is the (weighted) sum of individual good</a:t>
            </a:r>
          </a:p>
          <a:p>
            <a:pPr>
              <a:lnSpc>
                <a:spcPct val="90000"/>
              </a:lnSpc>
            </a:pPr>
            <a:r>
              <a:rPr lang="de-DE" sz="2800" dirty="0">
                <a:latin typeface="Candara" panose="020E0502030303020204" pitchFamily="34" charset="0"/>
              </a:rPr>
              <a:t>Pareto superiority: At least as good for all, better for one</a:t>
            </a:r>
          </a:p>
          <a:p>
            <a:pPr>
              <a:lnSpc>
                <a:spcPct val="90000"/>
              </a:lnSpc>
            </a:pPr>
            <a:r>
              <a:rPr lang="de-DE" sz="2800" dirty="0">
                <a:latin typeface="Candara" panose="020E0502030303020204" pitchFamily="34" charset="0"/>
              </a:rPr>
              <a:t>Aristotle: A voluntary exchange is Pareto superior</a:t>
            </a:r>
          </a:p>
          <a:p>
            <a:pPr>
              <a:lnSpc>
                <a:spcPct val="90000"/>
              </a:lnSpc>
            </a:pPr>
            <a:r>
              <a:rPr lang="de-DE" sz="2800" dirty="0">
                <a:latin typeface="Candara" panose="020E0502030303020204" pitchFamily="34" charset="0"/>
              </a:rPr>
              <a:t>Smith / Lerner / Hotelling: A free market is Pareto optimal</a:t>
            </a:r>
          </a:p>
          <a:p>
            <a:pPr>
              <a:lnSpc>
                <a:spcPct val="90000"/>
              </a:lnSpc>
            </a:pPr>
            <a:endParaRPr lang="de-DE" sz="2800" dirty="0">
              <a:latin typeface="Candara" panose="020E0502030303020204" pitchFamily="34" charset="0"/>
            </a:endParaRPr>
          </a:p>
          <a:p>
            <a:pPr>
              <a:lnSpc>
                <a:spcPct val="90000"/>
              </a:lnSpc>
            </a:pPr>
            <a:r>
              <a:rPr lang="de-DE" sz="2800" dirty="0">
                <a:latin typeface="Candara" panose="020E0502030303020204" pitchFamily="34" charset="0"/>
              </a:rPr>
              <a:t>Actual and potential Pareto optimality (after transfers)</a:t>
            </a:r>
          </a:p>
        </p:txBody>
      </p:sp>
      <p:pic>
        <p:nvPicPr>
          <p:cNvPr id="12292" name="Picture 3" descr="VilfredoPareto.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3388" y="2365804"/>
            <a:ext cx="22288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person looking at the camera&#10;&#10;Description automatically generated">
            <a:extLst>
              <a:ext uri="{FF2B5EF4-FFF2-40B4-BE49-F238E27FC236}">
                <a16:creationId xmlns:a16="http://schemas.microsoft.com/office/drawing/2014/main" id="{072B7543-AD85-46D3-AB87-4EEA6986BF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8108" y="250862"/>
            <a:ext cx="1540476" cy="209228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Welfare Economics</a:t>
            </a:r>
            <a:endParaRPr lang="en-GB" sz="3600" dirty="0">
              <a:latin typeface="Candara" panose="020E0502030303020204" pitchFamily="34" charset="0"/>
            </a:endParaRPr>
          </a:p>
        </p:txBody>
      </p:sp>
      <p:sp>
        <p:nvSpPr>
          <p:cNvPr id="13315" name="Rectangle 3"/>
          <p:cNvSpPr>
            <a:spLocks noGrp="1" noChangeArrowheads="1"/>
          </p:cNvSpPr>
          <p:nvPr>
            <p:ph type="body" idx="1"/>
          </p:nvPr>
        </p:nvSpPr>
        <p:spPr>
          <a:xfrm>
            <a:off x="515938" y="1143000"/>
            <a:ext cx="6553200" cy="4114800"/>
          </a:xfrm>
        </p:spPr>
        <p:txBody>
          <a:bodyPr/>
          <a:lstStyle/>
          <a:p>
            <a:pPr>
              <a:lnSpc>
                <a:spcPct val="90000"/>
              </a:lnSpc>
            </a:pPr>
            <a:r>
              <a:rPr lang="de-DE" sz="2800" dirty="0">
                <a:latin typeface="Candara" panose="020E0502030303020204" pitchFamily="34" charset="0"/>
              </a:rPr>
              <a:t>Marshall: Externalities – if there are unintended and uncompensated consequences of one agent to the next, then market transactions need not be Pareto improving</a:t>
            </a:r>
          </a:p>
          <a:p>
            <a:pPr>
              <a:lnSpc>
                <a:spcPct val="90000"/>
              </a:lnSpc>
            </a:pPr>
            <a:r>
              <a:rPr lang="de-DE" sz="2800" dirty="0">
                <a:latin typeface="Candara" panose="020E0502030303020204" pitchFamily="34" charset="0"/>
              </a:rPr>
              <a:t>Pigou: Taxes can counteract this</a:t>
            </a:r>
          </a:p>
          <a:p>
            <a:pPr>
              <a:lnSpc>
                <a:spcPct val="90000"/>
              </a:lnSpc>
            </a:pPr>
            <a:endParaRPr lang="de-DE" sz="2800" dirty="0">
              <a:latin typeface="Candara" panose="020E0502030303020204" pitchFamily="34" charset="0"/>
            </a:endParaRPr>
          </a:p>
          <a:p>
            <a:pPr>
              <a:lnSpc>
                <a:spcPct val="90000"/>
              </a:lnSpc>
            </a:pPr>
            <a:r>
              <a:rPr lang="de-DE" sz="2800" dirty="0">
                <a:latin typeface="Candara" panose="020E0502030303020204" pitchFamily="34" charset="0"/>
              </a:rPr>
              <a:t>Marshall also worked on overexploitation of common property</a:t>
            </a:r>
          </a:p>
          <a:p>
            <a:pPr>
              <a:lnSpc>
                <a:spcPct val="90000"/>
              </a:lnSpc>
            </a:pPr>
            <a:endParaRPr lang="de-DE" sz="2800" dirty="0">
              <a:latin typeface="Candara" panose="020E0502030303020204" pitchFamily="34" charset="0"/>
            </a:endParaRPr>
          </a:p>
          <a:p>
            <a:pPr>
              <a:lnSpc>
                <a:spcPct val="90000"/>
              </a:lnSpc>
            </a:pPr>
            <a:r>
              <a:rPr lang="de-DE" sz="2800" dirty="0">
                <a:latin typeface="Candara" panose="020E0502030303020204" pitchFamily="34" charset="0"/>
              </a:rPr>
              <a:t>Many of the core themes of environmental and resource economics go back to the early days</a:t>
            </a:r>
            <a:endParaRPr lang="en-GB" sz="2800" dirty="0">
              <a:latin typeface="Candara" panose="020E0502030303020204" pitchFamily="34" charset="0"/>
            </a:endParaRPr>
          </a:p>
        </p:txBody>
      </p:sp>
      <p:pic>
        <p:nvPicPr>
          <p:cNvPr id="13316" name="Picture 4" descr="alfredmarshall.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69138" y="685800"/>
            <a:ext cx="2074862"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AlfredPigou.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9138" y="3200400"/>
            <a:ext cx="2074862" cy="259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57200" y="304800"/>
            <a:ext cx="8229600" cy="5211763"/>
          </a:xfrm>
        </p:spPr>
        <p:txBody>
          <a:bodyPr/>
          <a:lstStyle/>
          <a:p>
            <a:pPr eaLnBrk="1" hangingPunct="1">
              <a:buNone/>
            </a:pPr>
            <a:r>
              <a:rPr lang="en-US" sz="3600" b="1" dirty="0">
                <a:latin typeface="Candara" panose="020E0502030303020204" pitchFamily="34" charset="0"/>
              </a:rPr>
              <a:t>0 Introduction</a:t>
            </a:r>
          </a:p>
          <a:p>
            <a:pPr eaLnBrk="1" hangingPunct="1">
              <a:buNone/>
            </a:pPr>
            <a:r>
              <a:rPr lang="en-US" sz="2800" dirty="0">
                <a:latin typeface="Candara" panose="020E0502030303020204" pitchFamily="34" charset="0"/>
              </a:rPr>
              <a:t>1 Social choice</a:t>
            </a:r>
          </a:p>
          <a:p>
            <a:pPr eaLnBrk="1" hangingPunct="1">
              <a:buNone/>
            </a:pPr>
            <a:r>
              <a:rPr lang="en-US" sz="2800" dirty="0">
                <a:latin typeface="Candara" panose="020E0502030303020204" pitchFamily="34" charset="0"/>
              </a:rPr>
              <a:t>2 Externalities and public goods</a:t>
            </a:r>
          </a:p>
          <a:p>
            <a:pPr eaLnBrk="1" hangingPunct="1">
              <a:buNone/>
            </a:pPr>
            <a:r>
              <a:rPr lang="en-US" sz="2800" dirty="0">
                <a:latin typeface="Candara" panose="020E0502030303020204" pitchFamily="34" charset="0"/>
              </a:rPr>
              <a:t>3 Decision analysis</a:t>
            </a:r>
          </a:p>
          <a:p>
            <a:pPr eaLnBrk="1" hangingPunct="1">
              <a:buNone/>
            </a:pPr>
            <a:r>
              <a:rPr lang="en-US" sz="2800" dirty="0">
                <a:latin typeface="Candara" panose="020E0502030303020204" pitchFamily="34" charset="0"/>
              </a:rPr>
              <a:t>4 Valuation: Aims and purpose</a:t>
            </a:r>
          </a:p>
          <a:p>
            <a:pPr eaLnBrk="1" hangingPunct="1">
              <a:buNone/>
            </a:pPr>
            <a:r>
              <a:rPr lang="en-US" sz="2800" dirty="0">
                <a:latin typeface="Candara" panose="020E0502030303020204" pitchFamily="34" charset="0"/>
              </a:rPr>
              <a:t>5 Valuation: Revealed preferences</a:t>
            </a:r>
          </a:p>
          <a:p>
            <a:pPr eaLnBrk="1" hangingPunct="1">
              <a:buNone/>
            </a:pPr>
            <a:r>
              <a:rPr lang="en-US" sz="2800" dirty="0">
                <a:latin typeface="Candara" panose="020E0502030303020204" pitchFamily="34" charset="0"/>
              </a:rPr>
              <a:t>6 Valuation: Stated preferences</a:t>
            </a:r>
          </a:p>
          <a:p>
            <a:pPr eaLnBrk="1" hangingPunct="1">
              <a:buNone/>
            </a:pPr>
            <a:r>
              <a:rPr lang="en-US" sz="2800" dirty="0">
                <a:latin typeface="Candara" panose="020E0502030303020204" pitchFamily="34" charset="0"/>
              </a:rPr>
              <a:t>7 Direct regulation</a:t>
            </a:r>
          </a:p>
          <a:p>
            <a:pPr eaLnBrk="1" hangingPunct="1">
              <a:buNone/>
            </a:pPr>
            <a:r>
              <a:rPr lang="en-US" sz="2800" dirty="0">
                <a:latin typeface="Candara" panose="020E0502030303020204" pitchFamily="34" charset="0"/>
              </a:rPr>
              <a:t>8 Market-based instruments</a:t>
            </a:r>
          </a:p>
          <a:p>
            <a:pPr eaLnBrk="1" hangingPunct="1">
              <a:buNone/>
            </a:pPr>
            <a:r>
              <a:rPr lang="en-US" sz="2800">
                <a:latin typeface="Candara" panose="020E0502030303020204" pitchFamily="34" charset="0"/>
              </a:rPr>
              <a:t>9 Complications with instruments</a:t>
            </a:r>
            <a:endParaRPr lang="en-US" sz="2800" dirty="0">
              <a:latin typeface="Candara" panose="020E0502030303020204" pitchFamily="34" charset="0"/>
            </a:endParaRPr>
          </a:p>
          <a:p>
            <a:pPr eaLnBrk="1" hangingPunct="1">
              <a:buNone/>
            </a:pPr>
            <a:r>
              <a:rPr lang="en-US" sz="2800" dirty="0">
                <a:latin typeface="Candara" panose="020E0502030303020204" pitchFamily="34" charset="0"/>
              </a:rPr>
              <a:t>10 Growth and the environment</a:t>
            </a:r>
          </a:p>
          <a:p>
            <a:pPr eaLnBrk="1" hangingPunct="1">
              <a:buNone/>
            </a:pPr>
            <a:r>
              <a:rPr lang="en-US" sz="2800" dirty="0">
                <a:latin typeface="Candara" panose="020E0502030303020204" pitchFamily="34" charset="0"/>
              </a:rPr>
              <a:t>11 Green accounting</a:t>
            </a:r>
          </a:p>
        </p:txBody>
      </p:sp>
    </p:spTree>
    <p:extLst>
      <p:ext uri="{BB962C8B-B14F-4D97-AF65-F5344CB8AC3E}">
        <p14:creationId xmlns:p14="http://schemas.microsoft.com/office/powerpoint/2010/main" val="1910182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76200"/>
            <a:ext cx="7772400" cy="1143000"/>
          </a:xfrm>
        </p:spPr>
        <p:txBody>
          <a:bodyPr/>
          <a:lstStyle/>
          <a:p>
            <a:r>
              <a:rPr lang="de-DE" sz="3600" dirty="0">
                <a:latin typeface="Candara" panose="020E0502030303020204" pitchFamily="34" charset="0"/>
              </a:rPr>
              <a:t>The Emergence of Environmental and Resource Economics</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524000"/>
            <a:ext cx="7772400" cy="4114800"/>
          </a:xfrm>
        </p:spPr>
        <p:txBody>
          <a:bodyPr/>
          <a:lstStyle/>
          <a:p>
            <a:r>
              <a:rPr lang="en-GB" dirty="0">
                <a:latin typeface="Candara" panose="020E0502030303020204" pitchFamily="34" charset="0"/>
              </a:rPr>
              <a:t>Proto-economics</a:t>
            </a:r>
          </a:p>
          <a:p>
            <a:r>
              <a:rPr lang="en-GB" dirty="0">
                <a:latin typeface="Candara" panose="020E0502030303020204" pitchFamily="34" charset="0"/>
              </a:rPr>
              <a:t>Classical economics</a:t>
            </a:r>
          </a:p>
          <a:p>
            <a:r>
              <a:rPr lang="en-GB" dirty="0">
                <a:latin typeface="Candara" panose="020E0502030303020204" pitchFamily="34" charset="0"/>
              </a:rPr>
              <a:t>Neo-classical economics, Keynes and the Modern Synthesis</a:t>
            </a:r>
          </a:p>
          <a:p>
            <a:r>
              <a:rPr lang="en-GB" b="1" dirty="0">
                <a:latin typeface="Candara" panose="020E0502030303020204" pitchFamily="34" charset="0"/>
              </a:rPr>
              <a:t>Environmental economics</a:t>
            </a:r>
          </a:p>
        </p:txBody>
      </p:sp>
    </p:spTree>
    <p:extLst>
      <p:ext uri="{BB962C8B-B14F-4D97-AF65-F5344CB8AC3E}">
        <p14:creationId xmlns:p14="http://schemas.microsoft.com/office/powerpoint/2010/main" val="3639180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1143000"/>
          </a:xfrm>
        </p:spPr>
        <p:txBody>
          <a:bodyPr/>
          <a:lstStyle/>
          <a:p>
            <a:r>
              <a:rPr lang="de-DE" sz="3600" dirty="0">
                <a:latin typeface="Candara" panose="020E0502030303020204" pitchFamily="34" charset="0"/>
              </a:rPr>
              <a:t>Environmental &amp; Resource Economics</a:t>
            </a:r>
            <a:endParaRPr lang="en-GB" sz="3600" dirty="0">
              <a:latin typeface="Candara" panose="020E0502030303020204" pitchFamily="34" charset="0"/>
            </a:endParaRPr>
          </a:p>
        </p:txBody>
      </p:sp>
      <p:sp>
        <p:nvSpPr>
          <p:cNvPr id="14339" name="Rectangle 3"/>
          <p:cNvSpPr>
            <a:spLocks noGrp="1" noChangeArrowheads="1"/>
          </p:cNvSpPr>
          <p:nvPr>
            <p:ph type="body" idx="1"/>
          </p:nvPr>
        </p:nvSpPr>
        <p:spPr>
          <a:xfrm>
            <a:off x="685800" y="1219200"/>
            <a:ext cx="7772400" cy="4114800"/>
          </a:xfrm>
        </p:spPr>
        <p:txBody>
          <a:bodyPr/>
          <a:lstStyle/>
          <a:p>
            <a:r>
              <a:rPr lang="en-GB" sz="2800" dirty="0">
                <a:latin typeface="Candara" panose="020E0502030303020204" pitchFamily="34" charset="0"/>
              </a:rPr>
              <a:t>In the 1960s and 70s, things changed: Limits to Growth, Silent Spring, oil crisis, pollution, space travel, congestion</a:t>
            </a:r>
          </a:p>
          <a:p>
            <a:endParaRPr lang="en-GB" sz="2800" dirty="0">
              <a:latin typeface="Comic Sans MS" pitchFamily="66" charset="0"/>
            </a:endParaRPr>
          </a:p>
          <a:p>
            <a:endParaRPr lang="en-GB" sz="2800" dirty="0">
              <a:latin typeface="Comic Sans MS" pitchFamily="66" charset="0"/>
            </a:endParaRPr>
          </a:p>
          <a:p>
            <a:endParaRPr lang="en-GB" sz="2800" dirty="0">
              <a:latin typeface="Comic Sans MS" pitchFamily="66" charset="0"/>
            </a:endParaRPr>
          </a:p>
          <a:p>
            <a:endParaRPr lang="en-GB" sz="2800" dirty="0">
              <a:latin typeface="Comic Sans MS" pitchFamily="66" charset="0"/>
            </a:endParaRPr>
          </a:p>
          <a:p>
            <a:endParaRPr lang="en-GB" sz="2800" dirty="0">
              <a:latin typeface="Comic Sans MS" pitchFamily="66"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586353"/>
            <a:ext cx="2797629" cy="259524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6849" y="2590800"/>
            <a:ext cx="1869551" cy="236664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2590800"/>
            <a:ext cx="3154465" cy="236664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1143000"/>
          </a:xfrm>
        </p:spPr>
        <p:txBody>
          <a:bodyPr/>
          <a:lstStyle/>
          <a:p>
            <a:r>
              <a:rPr lang="de-DE" sz="3600" dirty="0">
                <a:latin typeface="Candara" panose="020E0502030303020204" pitchFamily="34" charset="0"/>
              </a:rPr>
              <a:t>Environmental &amp; Resource Economics</a:t>
            </a:r>
            <a:endParaRPr lang="en-GB" sz="3600" dirty="0">
              <a:latin typeface="Candara" panose="020E0502030303020204" pitchFamily="34" charset="0"/>
            </a:endParaRPr>
          </a:p>
        </p:txBody>
      </p:sp>
      <p:sp>
        <p:nvSpPr>
          <p:cNvPr id="14339" name="Rectangle 3"/>
          <p:cNvSpPr>
            <a:spLocks noGrp="1" noChangeArrowheads="1"/>
          </p:cNvSpPr>
          <p:nvPr>
            <p:ph type="body" idx="1"/>
          </p:nvPr>
        </p:nvSpPr>
        <p:spPr>
          <a:xfrm>
            <a:off x="114300" y="1165123"/>
            <a:ext cx="8915400" cy="4114800"/>
          </a:xfrm>
        </p:spPr>
        <p:txBody>
          <a:bodyPr/>
          <a:lstStyle/>
          <a:p>
            <a:r>
              <a:rPr lang="en-GB" sz="2800" dirty="0">
                <a:latin typeface="Candara" panose="020E0502030303020204" pitchFamily="34" charset="0"/>
              </a:rPr>
              <a:t>Things changed in the 1960s and 70s</a:t>
            </a:r>
          </a:p>
          <a:p>
            <a:pPr lvl="1"/>
            <a:r>
              <a:rPr lang="en-GB" dirty="0">
                <a:latin typeface="Candara" panose="020E0502030303020204" pitchFamily="34" charset="0"/>
              </a:rPr>
              <a:t>Natural resources are scarce</a:t>
            </a:r>
          </a:p>
          <a:p>
            <a:pPr lvl="1"/>
            <a:r>
              <a:rPr lang="en-GB" dirty="0">
                <a:latin typeface="Candara" panose="020E0502030303020204" pitchFamily="34" charset="0"/>
              </a:rPr>
              <a:t>Environmental services are valuable</a:t>
            </a:r>
          </a:p>
          <a:p>
            <a:pPr lvl="1"/>
            <a:r>
              <a:rPr lang="en-GB" dirty="0">
                <a:latin typeface="Candara" panose="020E0502030303020204" pitchFamily="34" charset="0"/>
              </a:rPr>
              <a:t>There are substantial environmental externalities</a:t>
            </a:r>
            <a:endParaRPr lang="en-US" dirty="0">
              <a:latin typeface="Candara" panose="020E0502030303020204" pitchFamily="34" charset="0"/>
            </a:endParaRPr>
          </a:p>
          <a:p>
            <a:endParaRPr lang="en-GB" sz="2800" dirty="0">
              <a:latin typeface="Candara" panose="020E0502030303020204" pitchFamily="34" charset="0"/>
            </a:endParaRPr>
          </a:p>
        </p:txBody>
      </p:sp>
    </p:spTree>
    <p:extLst>
      <p:ext uri="{BB962C8B-B14F-4D97-AF65-F5344CB8AC3E}">
        <p14:creationId xmlns:p14="http://schemas.microsoft.com/office/powerpoint/2010/main" val="1252777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1143000"/>
          </a:xfrm>
        </p:spPr>
        <p:txBody>
          <a:bodyPr/>
          <a:lstStyle/>
          <a:p>
            <a:r>
              <a:rPr lang="de-DE" sz="3600" dirty="0">
                <a:latin typeface="Candara" panose="020E0502030303020204" pitchFamily="34" charset="0"/>
              </a:rPr>
              <a:t>Environmental &amp; Resource Economics</a:t>
            </a:r>
            <a:endParaRPr lang="en-GB" sz="3600" dirty="0">
              <a:latin typeface="Candara" panose="020E0502030303020204" pitchFamily="34" charset="0"/>
            </a:endParaRPr>
          </a:p>
        </p:txBody>
      </p:sp>
      <p:sp>
        <p:nvSpPr>
          <p:cNvPr id="14339" name="Rectangle 3"/>
          <p:cNvSpPr>
            <a:spLocks noGrp="1" noChangeArrowheads="1"/>
          </p:cNvSpPr>
          <p:nvPr>
            <p:ph type="body" idx="1"/>
          </p:nvPr>
        </p:nvSpPr>
        <p:spPr>
          <a:xfrm>
            <a:off x="142568" y="1143000"/>
            <a:ext cx="8010832" cy="4114800"/>
          </a:xfrm>
        </p:spPr>
        <p:txBody>
          <a:bodyPr/>
          <a:lstStyle/>
          <a:p>
            <a:r>
              <a:rPr lang="de-DE" sz="2800" dirty="0">
                <a:latin typeface="Candara" panose="020E0502030303020204" pitchFamily="34" charset="0"/>
              </a:rPr>
              <a:t>Kenneth Boulding</a:t>
            </a:r>
          </a:p>
          <a:p>
            <a:r>
              <a:rPr lang="en-US" sz="2800" i="1" dirty="0">
                <a:latin typeface="Candara" panose="020E0502030303020204" pitchFamily="34" charset="0"/>
              </a:rPr>
              <a:t>Anyone who believes exponential growth can go on forever in a finite world is either a madman or an economist</a:t>
            </a:r>
            <a:endParaRPr lang="en-US" sz="2800" dirty="0">
              <a:latin typeface="Candara" panose="020E0502030303020204" pitchFamily="34" charset="0"/>
            </a:endParaRPr>
          </a:p>
          <a:p>
            <a:endParaRPr lang="en-GB" sz="2800" dirty="0">
              <a:latin typeface="Candara" panose="020E0502030303020204" pitchFamily="34" charset="0"/>
            </a:endParaRPr>
          </a:p>
          <a:p>
            <a:r>
              <a:rPr lang="en-GB" sz="2800" dirty="0">
                <a:latin typeface="Candara" panose="020E0502030303020204" pitchFamily="34" charset="0"/>
              </a:rPr>
              <a:t>Return to Classical economics</a:t>
            </a:r>
            <a:endParaRPr lang="en-GB" sz="2000" dirty="0">
              <a:latin typeface="Candara" panose="020E0502030303020204" pitchFamily="34" charset="0"/>
            </a:endParaRPr>
          </a:p>
        </p:txBody>
      </p:sp>
      <p:pic>
        <p:nvPicPr>
          <p:cNvPr id="4" name="kennethboulding.jpg" descr="kennethboulding.jpg">
            <a:extLst>
              <a:ext uri="{FF2B5EF4-FFF2-40B4-BE49-F238E27FC236}">
                <a16:creationId xmlns:a16="http://schemas.microsoft.com/office/drawing/2014/main" id="{EF934642-C7B9-4F29-AF77-E048771C9C4A}"/>
              </a:ext>
            </a:extLst>
          </p:cNvPr>
          <p:cNvPicPr>
            <a:picLocks noChangeAspect="1"/>
          </p:cNvPicPr>
          <p:nvPr/>
        </p:nvPicPr>
        <p:blipFill>
          <a:blip r:embed="rId2"/>
          <a:stretch>
            <a:fillRect/>
          </a:stretch>
        </p:blipFill>
        <p:spPr>
          <a:xfrm>
            <a:off x="5181600" y="2835377"/>
            <a:ext cx="3876368" cy="3876368"/>
          </a:xfrm>
          <a:prstGeom prst="rect">
            <a:avLst/>
          </a:prstGeom>
          <a:ln w="12700">
            <a:solidFill>
              <a:srgbClr val="FFFFFF"/>
            </a:solidFill>
            <a:miter lim="400000"/>
          </a:ln>
        </p:spPr>
      </p:pic>
      <p:sp>
        <p:nvSpPr>
          <p:cNvPr id="2" name="TextBox 1">
            <a:extLst>
              <a:ext uri="{FF2B5EF4-FFF2-40B4-BE49-F238E27FC236}">
                <a16:creationId xmlns:a16="http://schemas.microsoft.com/office/drawing/2014/main" id="{262A4E38-A763-4DB1-AC18-F8142B421315}"/>
              </a:ext>
            </a:extLst>
          </p:cNvPr>
          <p:cNvSpPr txBox="1"/>
          <p:nvPr/>
        </p:nvSpPr>
        <p:spPr>
          <a:xfrm>
            <a:off x="86032" y="6003859"/>
            <a:ext cx="4994787" cy="707886"/>
          </a:xfrm>
          <a:prstGeom prst="rect">
            <a:avLst/>
          </a:prstGeom>
          <a:noFill/>
        </p:spPr>
        <p:txBody>
          <a:bodyPr wrap="square" rtlCol="0">
            <a:spAutoFit/>
          </a:bodyPr>
          <a:lstStyle/>
          <a:p>
            <a:r>
              <a:rPr lang="en-GB" sz="2000" dirty="0">
                <a:latin typeface="Candara" panose="020E0502030303020204" pitchFamily="34" charset="0"/>
              </a:rPr>
              <a:t>Rees and </a:t>
            </a:r>
            <a:r>
              <a:rPr lang="en-GB" sz="2000" dirty="0" err="1">
                <a:latin typeface="Candara" panose="020E0502030303020204" pitchFamily="34" charset="0"/>
              </a:rPr>
              <a:t>Wackernagel’s</a:t>
            </a:r>
            <a:r>
              <a:rPr lang="en-GB" sz="2000" dirty="0">
                <a:latin typeface="Candara" panose="020E0502030303020204" pitchFamily="34" charset="0"/>
              </a:rPr>
              <a:t> ecological footprint echoes the Physiocrat land theory of value.</a:t>
            </a:r>
          </a:p>
        </p:txBody>
      </p:sp>
    </p:spTree>
    <p:extLst>
      <p:ext uri="{BB962C8B-B14F-4D97-AF65-F5344CB8AC3E}">
        <p14:creationId xmlns:p14="http://schemas.microsoft.com/office/powerpoint/2010/main" val="2200699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1143000"/>
          </a:xfrm>
        </p:spPr>
        <p:txBody>
          <a:bodyPr/>
          <a:lstStyle/>
          <a:p>
            <a:r>
              <a:rPr lang="de-DE" sz="3600" dirty="0">
                <a:latin typeface="Candara" panose="020E0502030303020204" pitchFamily="34" charset="0"/>
              </a:rPr>
              <a:t>Environmental &amp; Resource Economics</a:t>
            </a:r>
            <a:endParaRPr lang="en-GB" sz="3600" dirty="0">
              <a:latin typeface="Candara" panose="020E0502030303020204" pitchFamily="34" charset="0"/>
            </a:endParaRPr>
          </a:p>
        </p:txBody>
      </p:sp>
      <p:sp>
        <p:nvSpPr>
          <p:cNvPr id="14339" name="Rectangle 3"/>
          <p:cNvSpPr>
            <a:spLocks noGrp="1" noChangeArrowheads="1"/>
          </p:cNvSpPr>
          <p:nvPr>
            <p:ph type="body" idx="1"/>
          </p:nvPr>
        </p:nvSpPr>
        <p:spPr>
          <a:xfrm>
            <a:off x="457200" y="1174955"/>
            <a:ext cx="7543800" cy="4114800"/>
          </a:xfrm>
        </p:spPr>
        <p:txBody>
          <a:bodyPr/>
          <a:lstStyle/>
          <a:p>
            <a:r>
              <a:rPr lang="en-US" sz="2800" dirty="0">
                <a:latin typeface="Candara" panose="020E0502030303020204" pitchFamily="34" charset="0"/>
              </a:rPr>
              <a:t>Nicholas Georgescu-</a:t>
            </a:r>
            <a:r>
              <a:rPr lang="en-US" sz="2800" dirty="0" err="1">
                <a:latin typeface="Candara" panose="020E0502030303020204" pitchFamily="34" charset="0"/>
              </a:rPr>
              <a:t>Roegen</a:t>
            </a:r>
            <a:endParaRPr lang="en-US" sz="2800" dirty="0">
              <a:latin typeface="Candara" panose="020E0502030303020204" pitchFamily="34" charset="0"/>
            </a:endParaRPr>
          </a:p>
          <a:p>
            <a:r>
              <a:rPr lang="en-US" sz="2800" i="1" dirty="0">
                <a:latin typeface="Candara" panose="020E0502030303020204" pitchFamily="34" charset="0"/>
              </a:rPr>
              <a:t>economics gives no signs of acknowledging the role of natural resources in the economic process … the product of the economic process is waste, waste is an inevitable result of that process and ceteris paribus increases in greater proportion than the intensity of economic activity</a:t>
            </a:r>
          </a:p>
          <a:p>
            <a:endParaRPr lang="en-US" sz="2800" i="1" dirty="0">
              <a:latin typeface="Candara" panose="020E0502030303020204" pitchFamily="34" charset="0"/>
            </a:endParaRPr>
          </a:p>
          <a:p>
            <a:r>
              <a:rPr lang="en-US" sz="2800" dirty="0">
                <a:latin typeface="Candara" panose="020E0502030303020204" pitchFamily="34" charset="0"/>
              </a:rPr>
              <a:t>Models of the economy as a part of the natural environment</a:t>
            </a:r>
          </a:p>
          <a:p>
            <a:endParaRPr lang="en-US" sz="2800" dirty="0">
              <a:latin typeface="Candara" panose="020E0502030303020204" pitchFamily="34" charset="0"/>
            </a:endParaRPr>
          </a:p>
          <a:p>
            <a:endParaRPr lang="en-GB" sz="2800" dirty="0">
              <a:latin typeface="Candara" panose="020E0502030303020204" pitchFamily="34" charset="0"/>
            </a:endParaRPr>
          </a:p>
        </p:txBody>
      </p:sp>
      <p:pic>
        <p:nvPicPr>
          <p:cNvPr id="3" name="Picture 2" descr="A person wearing glasses posing for a photo&#10;&#10;Description automatically generated">
            <a:extLst>
              <a:ext uri="{FF2B5EF4-FFF2-40B4-BE49-F238E27FC236}">
                <a16:creationId xmlns:a16="http://schemas.microsoft.com/office/drawing/2014/main" id="{459D17EE-4BD1-469B-9391-D3E0ECD46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900" y="4140200"/>
            <a:ext cx="1993900" cy="2717800"/>
          </a:xfrm>
          <a:prstGeom prst="rect">
            <a:avLst/>
          </a:prstGeom>
        </p:spPr>
      </p:pic>
    </p:spTree>
    <p:extLst>
      <p:ext uri="{BB962C8B-B14F-4D97-AF65-F5344CB8AC3E}">
        <p14:creationId xmlns:p14="http://schemas.microsoft.com/office/powerpoint/2010/main" val="986040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859304"/>
          </a:xfrm>
        </p:spPr>
        <p:txBody>
          <a:bodyPr/>
          <a:lstStyle/>
          <a:p>
            <a:r>
              <a:rPr lang="de-DE" sz="3600" dirty="0">
                <a:latin typeface="Candara" panose="020E0502030303020204" pitchFamily="34" charset="0"/>
              </a:rPr>
              <a:t>Ehrlich v Simon</a:t>
            </a:r>
            <a:endParaRPr lang="en-GB" sz="3600" dirty="0">
              <a:latin typeface="Candara" panose="020E0502030303020204" pitchFamily="34" charset="0"/>
            </a:endParaRPr>
          </a:p>
        </p:txBody>
      </p:sp>
      <p:sp>
        <p:nvSpPr>
          <p:cNvPr id="14339" name="Rectangle 3"/>
          <p:cNvSpPr>
            <a:spLocks noGrp="1" noChangeArrowheads="1"/>
          </p:cNvSpPr>
          <p:nvPr>
            <p:ph type="body" idx="1"/>
          </p:nvPr>
        </p:nvSpPr>
        <p:spPr>
          <a:xfrm>
            <a:off x="62288" y="2819400"/>
            <a:ext cx="9017588" cy="3846723"/>
          </a:xfrm>
        </p:spPr>
        <p:txBody>
          <a:bodyPr/>
          <a:lstStyle/>
          <a:p>
            <a:r>
              <a:rPr lang="en-GB" sz="2800" dirty="0">
                <a:latin typeface="Candara" panose="020E0502030303020204" pitchFamily="34" charset="0"/>
              </a:rPr>
              <a:t>Paul R. Ehrlich is a biologist, key figure in Club of Rome</a:t>
            </a:r>
          </a:p>
          <a:p>
            <a:r>
              <a:rPr lang="en-GB" sz="2800" dirty="0">
                <a:latin typeface="Candara" panose="020E0502030303020204" pitchFamily="34" charset="0"/>
              </a:rPr>
              <a:t>Julian L. Simon, an economist, took issue</a:t>
            </a:r>
          </a:p>
          <a:p>
            <a:r>
              <a:rPr lang="en-GB" sz="2800" dirty="0">
                <a:latin typeface="Candara" panose="020E0502030303020204" pitchFamily="34" charset="0"/>
              </a:rPr>
              <a:t>Wager that prices of copper, chromium, nickel, tin and tungsten would go up (Ehrlich) or down (Simon)</a:t>
            </a:r>
          </a:p>
          <a:p>
            <a:r>
              <a:rPr lang="en-GB" sz="2800" dirty="0">
                <a:latin typeface="Candara" panose="020E0502030303020204" pitchFamily="34" charset="0"/>
              </a:rPr>
              <a:t>Simon won</a:t>
            </a:r>
          </a:p>
          <a:p>
            <a:r>
              <a:rPr lang="en-GB" sz="2800" dirty="0">
                <a:latin typeface="Candara" panose="020E0502030303020204" pitchFamily="34" charset="0"/>
              </a:rPr>
              <a:t>Ultimate resource is human ingenuity</a:t>
            </a:r>
          </a:p>
          <a:p>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8" y="76200"/>
            <a:ext cx="1876425" cy="2438400"/>
          </a:xfrm>
          <a:prstGeom prst="rect">
            <a:avLst/>
          </a:prstGeom>
          <a:scene3d>
            <a:camera prst="orthographicFront">
              <a:rot lat="0" lon="10800000" rev="0"/>
            </a:camera>
            <a:lightRig rig="threePt" dir="t"/>
          </a:scene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753" y="76200"/>
            <a:ext cx="1776123" cy="2493973"/>
          </a:xfrm>
          <a:prstGeom prst="rect">
            <a:avLst/>
          </a:prstGeom>
          <a:scene3d>
            <a:camera prst="orthographicFront">
              <a:rot lat="0" lon="10800000" rev="0"/>
            </a:camera>
            <a:lightRig rig="threePt" dir="t"/>
          </a:scene3d>
        </p:spPr>
      </p:pic>
      <p:sp>
        <p:nvSpPr>
          <p:cNvPr id="5" name="TextBox 4"/>
          <p:cNvSpPr txBox="1"/>
          <p:nvPr/>
        </p:nvSpPr>
        <p:spPr>
          <a:xfrm>
            <a:off x="2068533" y="717456"/>
            <a:ext cx="5105400" cy="1938992"/>
          </a:xfrm>
          <a:prstGeom prst="rect">
            <a:avLst/>
          </a:prstGeom>
          <a:noFill/>
        </p:spPr>
        <p:txBody>
          <a:bodyPr wrap="square" rtlCol="0">
            <a:spAutoFit/>
          </a:bodyPr>
          <a:lstStyle/>
          <a:p>
            <a:r>
              <a:rPr lang="en-GB" dirty="0">
                <a:latin typeface="Candara" panose="020E0502030303020204" pitchFamily="34" charset="0"/>
              </a:rPr>
              <a:t>"Sometime in the next fifteen years, the end will come. And by 'the end' I mean an utter breakdown of the capacity of the planet to support humanity." (Ehrlich, 1970)</a:t>
            </a:r>
          </a:p>
        </p:txBody>
      </p:sp>
    </p:spTree>
    <p:extLst>
      <p:ext uri="{BB962C8B-B14F-4D97-AF65-F5344CB8AC3E}">
        <p14:creationId xmlns:p14="http://schemas.microsoft.com/office/powerpoint/2010/main" val="298444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0"/>
            <a:ext cx="8229600" cy="1143000"/>
          </a:xfrm>
        </p:spPr>
        <p:txBody>
          <a:bodyPr/>
          <a:lstStyle/>
          <a:p>
            <a:r>
              <a:rPr lang="de-DE" sz="3600" dirty="0">
                <a:latin typeface="Candara" panose="020E0502030303020204" pitchFamily="34" charset="0"/>
              </a:rPr>
              <a:t>Environmental &amp; Resource Economics</a:t>
            </a:r>
            <a:endParaRPr lang="en-GB" sz="3600" dirty="0">
              <a:latin typeface="Candara" panose="020E0502030303020204" pitchFamily="34" charset="0"/>
            </a:endParaRPr>
          </a:p>
        </p:txBody>
      </p:sp>
      <p:sp>
        <p:nvSpPr>
          <p:cNvPr id="14339" name="Rectangle 3"/>
          <p:cNvSpPr>
            <a:spLocks noGrp="1" noChangeArrowheads="1"/>
          </p:cNvSpPr>
          <p:nvPr>
            <p:ph type="body" idx="1"/>
          </p:nvPr>
        </p:nvSpPr>
        <p:spPr>
          <a:xfrm>
            <a:off x="142568" y="1143000"/>
            <a:ext cx="8915400" cy="4114800"/>
          </a:xfrm>
        </p:spPr>
        <p:txBody>
          <a:bodyPr/>
          <a:lstStyle/>
          <a:p>
            <a:r>
              <a:rPr lang="en-GB" sz="2800" dirty="0">
                <a:latin typeface="Candara" panose="020E0502030303020204" pitchFamily="34" charset="0"/>
              </a:rPr>
              <a:t>Environmental economics is the dominant (orthodox) school of thought, in the tradition of Pigou and Simon</a:t>
            </a:r>
          </a:p>
          <a:p>
            <a:pPr lvl="1"/>
            <a:r>
              <a:rPr lang="en-GB" sz="2400" dirty="0">
                <a:latin typeface="Candara" panose="020E0502030303020204" pitchFamily="34" charset="0"/>
              </a:rPr>
              <a:t>Environmental problems can be corrected at the margin</a:t>
            </a:r>
          </a:p>
          <a:p>
            <a:pPr lvl="1"/>
            <a:r>
              <a:rPr lang="en-GB" sz="2400" dirty="0">
                <a:latin typeface="Candara" panose="020E0502030303020204" pitchFamily="34" charset="0"/>
              </a:rPr>
              <a:t>New economics (post Dixit-Stiglitz) has had little impact on environmental economics</a:t>
            </a:r>
          </a:p>
          <a:p>
            <a:pPr lvl="1"/>
            <a:r>
              <a:rPr lang="en-GB" sz="2400" dirty="0">
                <a:latin typeface="Candara" panose="020E0502030303020204" pitchFamily="34" charset="0"/>
              </a:rPr>
              <a:t>Causal inference has only recently made inroads</a:t>
            </a:r>
          </a:p>
          <a:p>
            <a:pPr lvl="1"/>
            <a:endParaRPr lang="en-GB" sz="2400" dirty="0">
              <a:latin typeface="Candara" panose="020E0502030303020204" pitchFamily="34" charset="0"/>
            </a:endParaRPr>
          </a:p>
          <a:p>
            <a:r>
              <a:rPr lang="en-GB" sz="2800" dirty="0">
                <a:latin typeface="Candara" panose="020E0502030303020204" pitchFamily="34" charset="0"/>
              </a:rPr>
              <a:t>Ecological economics is a heterodox school of thought, in the tradition of Malthus and Boulding</a:t>
            </a:r>
          </a:p>
          <a:p>
            <a:pPr lvl="1"/>
            <a:r>
              <a:rPr lang="en-GB" sz="2400" dirty="0">
                <a:latin typeface="Candara" panose="020E0502030303020204" pitchFamily="34" charset="0"/>
              </a:rPr>
              <a:t>Environmental problems require systemic change</a:t>
            </a:r>
          </a:p>
        </p:txBody>
      </p:sp>
    </p:spTree>
    <p:extLst>
      <p:ext uri="{BB962C8B-B14F-4D97-AF65-F5344CB8AC3E}">
        <p14:creationId xmlns:p14="http://schemas.microsoft.com/office/powerpoint/2010/main" val="1670933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5832" y="4560243"/>
            <a:ext cx="1395316" cy="20909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46" y="2340429"/>
            <a:ext cx="1523708" cy="209092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737" y="4570544"/>
            <a:ext cx="1389468" cy="211474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923" y="4550284"/>
            <a:ext cx="1436878" cy="2155316"/>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0889" y="76200"/>
            <a:ext cx="1521438" cy="211474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03167" y="4604657"/>
            <a:ext cx="1461796" cy="2046514"/>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9449" y="76200"/>
            <a:ext cx="1618271" cy="2057400"/>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917" y="76200"/>
            <a:ext cx="1451668" cy="2057400"/>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3805" y="76200"/>
            <a:ext cx="1537867" cy="2050489"/>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7488" y="4614672"/>
            <a:ext cx="1478039" cy="2046516"/>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40313" y="2318658"/>
            <a:ext cx="1416544" cy="2118196"/>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29400" y="2340429"/>
            <a:ext cx="1963465" cy="1963465"/>
          </a:xfrm>
          <a:prstGeom prst="rect">
            <a:avLst/>
          </a:prstGeom>
        </p:spPr>
      </p:pic>
      <p:pic>
        <p:nvPicPr>
          <p:cNvPr id="3" name="Picture 2" descr="A person wearing glasses and smiling at the camera&#10;&#10;Description automatically generated">
            <a:extLst>
              <a:ext uri="{FF2B5EF4-FFF2-40B4-BE49-F238E27FC236}">
                <a16:creationId xmlns:a16="http://schemas.microsoft.com/office/drawing/2014/main" id="{9D8B1BB5-6823-4AA5-AF12-EFC82027273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34911" y="76200"/>
            <a:ext cx="1714500" cy="1905000"/>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7F7DE533-E405-4297-A5A4-C7E7145F5B2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50128" y="2126689"/>
            <a:ext cx="1524000" cy="2390775"/>
          </a:xfrm>
          <a:prstGeom prst="rect">
            <a:avLst/>
          </a:prstGeom>
        </p:spPr>
      </p:pic>
    </p:spTree>
    <p:extLst>
      <p:ext uri="{BB962C8B-B14F-4D97-AF65-F5344CB8AC3E}">
        <p14:creationId xmlns:p14="http://schemas.microsoft.com/office/powerpoint/2010/main" val="1475177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0"/>
            <a:ext cx="8458200" cy="1143000"/>
          </a:xfrm>
        </p:spPr>
        <p:txBody>
          <a:bodyPr/>
          <a:lstStyle/>
          <a:p>
            <a:r>
              <a:rPr lang="de-DE" sz="3600" dirty="0">
                <a:solidFill>
                  <a:schemeClr val="tx1"/>
                </a:solidFill>
                <a:latin typeface="Candara" panose="020E0502030303020204" pitchFamily="34" charset="0"/>
              </a:rPr>
              <a:t>Environmental &amp; Resource Economics</a:t>
            </a:r>
            <a:endParaRPr lang="en-GB" sz="3600" dirty="0">
              <a:solidFill>
                <a:schemeClr val="tx1"/>
              </a:solidFill>
              <a:latin typeface="Candara" panose="020E0502030303020204" pitchFamily="34" charset="0"/>
            </a:endParaRPr>
          </a:p>
        </p:txBody>
      </p:sp>
      <p:sp>
        <p:nvSpPr>
          <p:cNvPr id="15363" name="Rectangle 3"/>
          <p:cNvSpPr>
            <a:spLocks noGrp="1" noChangeArrowheads="1"/>
          </p:cNvSpPr>
          <p:nvPr>
            <p:ph type="body" idx="1"/>
          </p:nvPr>
        </p:nvSpPr>
        <p:spPr>
          <a:xfrm>
            <a:off x="685800" y="1219200"/>
            <a:ext cx="7772400" cy="4114800"/>
          </a:xfrm>
        </p:spPr>
        <p:txBody>
          <a:bodyPr/>
          <a:lstStyle/>
          <a:p>
            <a:pPr>
              <a:lnSpc>
                <a:spcPct val="90000"/>
              </a:lnSpc>
            </a:pPr>
            <a:r>
              <a:rPr lang="de-DE" sz="2800" dirty="0">
                <a:latin typeface="Candara" panose="020E0502030303020204" pitchFamily="34" charset="0"/>
              </a:rPr>
              <a:t>Environmental and resource economics has now become a respectable field</a:t>
            </a:r>
          </a:p>
          <a:p>
            <a:pPr>
              <a:lnSpc>
                <a:spcPct val="90000"/>
              </a:lnSpc>
            </a:pPr>
            <a:r>
              <a:rPr lang="de-DE" sz="2800" dirty="0">
                <a:latin typeface="Candara" panose="020E0502030303020204" pitchFamily="34" charset="0"/>
              </a:rPr>
              <a:t>Many US &amp; UK universities offer an education programme</a:t>
            </a:r>
          </a:p>
          <a:p>
            <a:pPr>
              <a:lnSpc>
                <a:spcPct val="90000"/>
              </a:lnSpc>
            </a:pPr>
            <a:r>
              <a:rPr lang="de-DE" sz="2800" dirty="0">
                <a:latin typeface="Candara" panose="020E0502030303020204" pitchFamily="34" charset="0"/>
              </a:rPr>
              <a:t>There are specialised journals, including REEP, JAERE, JEEM, REE, ERE, EPA, LE while general journals and conferences have regular sessions </a:t>
            </a:r>
            <a:r>
              <a:rPr lang="de-DE" sz="2800">
                <a:latin typeface="Candara" panose="020E0502030303020204" pitchFamily="34" charset="0"/>
              </a:rPr>
              <a:t>on environmental and resource </a:t>
            </a:r>
            <a:r>
              <a:rPr lang="de-DE" sz="2800" dirty="0">
                <a:latin typeface="Candara" panose="020E0502030303020204" pitchFamily="34" charset="0"/>
              </a:rPr>
              <a:t>economics</a:t>
            </a:r>
          </a:p>
          <a:p>
            <a:pPr>
              <a:lnSpc>
                <a:spcPct val="90000"/>
              </a:lnSpc>
            </a:pPr>
            <a:r>
              <a:rPr lang="de-DE" sz="2800" dirty="0">
                <a:latin typeface="Candara" panose="020E0502030303020204" pitchFamily="34" charset="0"/>
              </a:rPr>
              <a:t>Leading economists like Acemoglu, Arrow, Baumol, Bradford, Jorgenson, Nordhaus, Sachs, Schelling, Solow, Stiglitz</a:t>
            </a:r>
          </a:p>
          <a:p>
            <a:pPr>
              <a:lnSpc>
                <a:spcPct val="90000"/>
              </a:lnSpc>
            </a:pPr>
            <a:r>
              <a:rPr lang="de-DE" sz="2800" dirty="0">
                <a:latin typeface="Candara" panose="020E0502030303020204" pitchFamily="34" charset="0"/>
              </a:rPr>
              <a:t>And we got the Nobel Prize</a:t>
            </a:r>
            <a:endParaRPr lang="en-GB" sz="2800" dirty="0">
              <a:latin typeface="Candara" panose="020E0502030303020204" pitchFamily="34" charset="0"/>
            </a:endParaRPr>
          </a:p>
        </p:txBody>
      </p:sp>
      <p:pic>
        <p:nvPicPr>
          <p:cNvPr id="4" name="Picture 3">
            <a:extLst>
              <a:ext uri="{FF2B5EF4-FFF2-40B4-BE49-F238E27FC236}">
                <a16:creationId xmlns:a16="http://schemas.microsoft.com/office/drawing/2014/main" id="{328A5389-0C07-4EAA-A47E-659F5D9AD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5408316"/>
            <a:ext cx="952500" cy="14496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105697"/>
            <a:ext cx="7772400" cy="1143000"/>
          </a:xfrm>
        </p:spPr>
        <p:txBody>
          <a:bodyPr/>
          <a:lstStyle/>
          <a:p>
            <a:r>
              <a:rPr lang="de-DE" sz="3200" dirty="0">
                <a:latin typeface="Candara" panose="020E0502030303020204" pitchFamily="34" charset="0"/>
              </a:rPr>
              <a:t>A very short introduction</a:t>
            </a:r>
            <a:endParaRPr lang="en-GB" sz="3200" dirty="0">
              <a:latin typeface="Candara" panose="020E0502030303020204" pitchFamily="34" charset="0"/>
            </a:endParaRPr>
          </a:p>
        </p:txBody>
      </p:sp>
      <p:sp>
        <p:nvSpPr>
          <p:cNvPr id="5123" name="Rectangle 3"/>
          <p:cNvSpPr>
            <a:spLocks noGrp="1" noChangeArrowheads="1"/>
          </p:cNvSpPr>
          <p:nvPr>
            <p:ph type="body" idx="1"/>
          </p:nvPr>
        </p:nvSpPr>
        <p:spPr>
          <a:xfrm>
            <a:off x="152400" y="914400"/>
            <a:ext cx="8991600" cy="4114800"/>
          </a:xfrm>
        </p:spPr>
        <p:txBody>
          <a:bodyPr/>
          <a:lstStyle/>
          <a:p>
            <a:r>
              <a:rPr lang="en-GB" sz="2400" dirty="0">
                <a:latin typeface="Candara" panose="020E0502030303020204" pitchFamily="34" charset="0"/>
              </a:rPr>
              <a:t>A free market will not deliver environmental quality</a:t>
            </a:r>
          </a:p>
          <a:p>
            <a:r>
              <a:rPr lang="en-GB" sz="2400" dirty="0">
                <a:latin typeface="Candara" panose="020E0502030303020204" pitchFamily="34" charset="0"/>
              </a:rPr>
              <a:t>Environmental economics is about</a:t>
            </a:r>
          </a:p>
          <a:p>
            <a:pPr lvl="1"/>
            <a:r>
              <a:rPr lang="en-GB" sz="2000" dirty="0">
                <a:latin typeface="Candara" panose="020E0502030303020204" pitchFamily="34" charset="0"/>
              </a:rPr>
              <a:t>the desired environmental quality and</a:t>
            </a:r>
          </a:p>
          <a:p>
            <a:pPr lvl="1"/>
            <a:r>
              <a:rPr lang="en-GB" sz="2000" dirty="0">
                <a:latin typeface="Candara" panose="020E0502030303020204" pitchFamily="34" charset="0"/>
              </a:rPr>
              <a:t>the best way of delivering that</a:t>
            </a:r>
          </a:p>
          <a:p>
            <a:r>
              <a:rPr lang="en-GB" sz="2400" dirty="0">
                <a:latin typeface="Candara" panose="020E0502030303020204" pitchFamily="34" charset="0"/>
              </a:rPr>
              <a:t>It is a framework for thinking about trade-offs</a:t>
            </a:r>
          </a:p>
          <a:p>
            <a:r>
              <a:rPr lang="en-GB" sz="2400" dirty="0">
                <a:latin typeface="Candara" panose="020E0502030303020204" pitchFamily="34" charset="0"/>
              </a:rPr>
              <a:t>Zero pollution is not desirable</a:t>
            </a:r>
          </a:p>
          <a:p>
            <a:r>
              <a:rPr lang="en-GB" sz="2400" dirty="0">
                <a:latin typeface="Candara" panose="020E0502030303020204" pitchFamily="34" charset="0"/>
              </a:rPr>
              <a:t>Command and control rarely works</a:t>
            </a:r>
          </a:p>
          <a:p>
            <a:r>
              <a:rPr lang="en-GB" sz="2400" dirty="0">
                <a:latin typeface="Candara" panose="020E0502030303020204" pitchFamily="34" charset="0"/>
              </a:rPr>
              <a:t>Market-based instruments protect the environment at lower cost</a:t>
            </a:r>
          </a:p>
          <a:p>
            <a:r>
              <a:rPr lang="en-GB" sz="2400" dirty="0">
                <a:latin typeface="Candara" panose="020E0502030303020204" pitchFamily="34" charset="0"/>
              </a:rPr>
              <a:t>Tradable permits are one example</a:t>
            </a:r>
          </a:p>
          <a:p>
            <a:r>
              <a:rPr lang="en-GB" sz="2400" dirty="0">
                <a:latin typeface="Candara" panose="020E0502030303020204" pitchFamily="34" charset="0"/>
              </a:rPr>
              <a:t>A broad view of what matters to people</a:t>
            </a:r>
          </a:p>
          <a:p>
            <a:r>
              <a:rPr lang="en-GB" sz="2400" dirty="0">
                <a:latin typeface="Candara" panose="020E0502030303020204" pitchFamily="34" charset="0"/>
              </a:rPr>
              <a:t>Climate policy requires coordinated international action</a:t>
            </a:r>
          </a:p>
          <a:p>
            <a:r>
              <a:rPr lang="en-GB" sz="2400" dirty="0">
                <a:latin typeface="Candara" panose="020E0502030303020204" pitchFamily="34" charset="0"/>
              </a:rPr>
              <a:t>Climate policy requires a transformation of the energy sector</a:t>
            </a:r>
          </a:p>
        </p:txBody>
      </p:sp>
      <p:pic>
        <p:nvPicPr>
          <p:cNvPr id="5" name="Picture 4" descr="A person smiling for the camera&#10;&#10;Description automatically generated">
            <a:extLst>
              <a:ext uri="{FF2B5EF4-FFF2-40B4-BE49-F238E27FC236}">
                <a16:creationId xmlns:a16="http://schemas.microsoft.com/office/drawing/2014/main" id="{C3E1B73D-571C-422B-AECC-8900D81DD4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7038"/>
            <a:ext cx="1646903" cy="23028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AcidRai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775" y="95250"/>
            <a:ext cx="39338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2" descr="ozone_ho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0500" y="1851742"/>
            <a:ext cx="3768725"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3" descr="airpollution.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76200"/>
            <a:ext cx="3810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4" descr="climate-chang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3124200"/>
            <a:ext cx="25146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 y="3276600"/>
            <a:ext cx="3048000" cy="304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descr="antibioti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38" y="2667000"/>
            <a:ext cx="362426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2" descr="cuyahog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303862"/>
            <a:ext cx="4446793" cy="34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3" descr="eutrophication.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2903" y="41787"/>
            <a:ext cx="39624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4" descr="endocrin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76200"/>
            <a:ext cx="4038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004" y="0"/>
            <a:ext cx="3803596" cy="6858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69866"/>
            <a:ext cx="3562350" cy="40449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3886200"/>
            <a:ext cx="4112252" cy="288471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6999" y="1143000"/>
            <a:ext cx="3352801" cy="1884680"/>
          </a:xfrm>
          <a:prstGeom prst="rect">
            <a:avLst/>
          </a:prstGeom>
        </p:spPr>
      </p:pic>
    </p:spTree>
    <p:extLst>
      <p:ext uri="{BB962C8B-B14F-4D97-AF65-F5344CB8AC3E}">
        <p14:creationId xmlns:p14="http://schemas.microsoft.com/office/powerpoint/2010/main" val="2912630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76200"/>
            <a:ext cx="7772400" cy="1143000"/>
          </a:xfrm>
        </p:spPr>
        <p:txBody>
          <a:bodyPr/>
          <a:lstStyle/>
          <a:p>
            <a:r>
              <a:rPr lang="de-DE" sz="3600" dirty="0">
                <a:latin typeface="Candara" panose="020E0502030303020204" pitchFamily="34" charset="0"/>
              </a:rPr>
              <a:t>The Emergence of Environmental and Resource Economics</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524000"/>
            <a:ext cx="7772400" cy="4114800"/>
          </a:xfrm>
        </p:spPr>
        <p:txBody>
          <a:bodyPr/>
          <a:lstStyle/>
          <a:p>
            <a:r>
              <a:rPr lang="en-GB" dirty="0">
                <a:latin typeface="Candara" panose="020E0502030303020204" pitchFamily="34" charset="0"/>
              </a:rPr>
              <a:t>Proto-economics</a:t>
            </a:r>
          </a:p>
          <a:p>
            <a:r>
              <a:rPr lang="en-GB" dirty="0">
                <a:latin typeface="Candara" panose="020E0502030303020204" pitchFamily="34" charset="0"/>
              </a:rPr>
              <a:t>Classical economics</a:t>
            </a:r>
          </a:p>
          <a:p>
            <a:r>
              <a:rPr lang="en-GB" dirty="0">
                <a:latin typeface="Candara" panose="020E0502030303020204" pitchFamily="34" charset="0"/>
              </a:rPr>
              <a:t>Neo-classical economics, Keynes and the Modern Synthesis</a:t>
            </a:r>
          </a:p>
          <a:p>
            <a:r>
              <a:rPr lang="en-GB" dirty="0">
                <a:latin typeface="Candara" panose="020E0502030303020204" pitchFamily="34" charset="0"/>
              </a:rPr>
              <a:t>Environmental economics</a:t>
            </a:r>
          </a:p>
        </p:txBody>
      </p:sp>
    </p:spTree>
    <p:extLst>
      <p:ext uri="{BB962C8B-B14F-4D97-AF65-F5344CB8AC3E}">
        <p14:creationId xmlns:p14="http://schemas.microsoft.com/office/powerpoint/2010/main" val="3772599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76200"/>
            <a:ext cx="7772400" cy="1143000"/>
          </a:xfrm>
        </p:spPr>
        <p:txBody>
          <a:bodyPr/>
          <a:lstStyle/>
          <a:p>
            <a:r>
              <a:rPr lang="de-DE" sz="3600" dirty="0">
                <a:latin typeface="Candara" panose="020E0502030303020204" pitchFamily="34" charset="0"/>
              </a:rPr>
              <a:t>The Emergence of Environmental and Resource Economics</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524000"/>
            <a:ext cx="7772400" cy="4114800"/>
          </a:xfrm>
        </p:spPr>
        <p:txBody>
          <a:bodyPr/>
          <a:lstStyle/>
          <a:p>
            <a:r>
              <a:rPr lang="en-GB" b="1" dirty="0">
                <a:latin typeface="Candara" panose="020E0502030303020204" pitchFamily="34" charset="0"/>
              </a:rPr>
              <a:t>Proto-economics</a:t>
            </a:r>
          </a:p>
          <a:p>
            <a:r>
              <a:rPr lang="en-GB" dirty="0">
                <a:latin typeface="Candara" panose="020E0502030303020204" pitchFamily="34" charset="0"/>
              </a:rPr>
              <a:t>Classical economics</a:t>
            </a:r>
          </a:p>
          <a:p>
            <a:r>
              <a:rPr lang="en-GB" dirty="0">
                <a:latin typeface="Candara" panose="020E0502030303020204" pitchFamily="34" charset="0"/>
              </a:rPr>
              <a:t>Neo-classical economics, Keynes and the Modern Synthesis</a:t>
            </a:r>
          </a:p>
          <a:p>
            <a:r>
              <a:rPr lang="en-GB" dirty="0">
                <a:latin typeface="Candara" panose="020E0502030303020204" pitchFamily="34" charset="0"/>
              </a:rPr>
              <a:t>Environmental economics</a:t>
            </a:r>
          </a:p>
        </p:txBody>
      </p:sp>
    </p:spTree>
    <p:extLst>
      <p:ext uri="{BB962C8B-B14F-4D97-AF65-F5344CB8AC3E}">
        <p14:creationId xmlns:p14="http://schemas.microsoft.com/office/powerpoint/2010/main" val="1490501472"/>
      </p:ext>
    </p:extLst>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941</TotalTime>
  <Words>1560</Words>
  <Application>Microsoft Office PowerPoint</Application>
  <PresentationFormat>On-screen Show (4:3)</PresentationFormat>
  <Paragraphs>189</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Candara</vt:lpstr>
      <vt:lpstr>Comic Sans MS</vt:lpstr>
      <vt:lpstr>Times New Roman</vt:lpstr>
      <vt:lpstr>Standarddesign</vt:lpstr>
      <vt:lpstr>L1088 Environmental Economics</vt:lpstr>
      <vt:lpstr>EnvEcon 0 - Origins</vt:lpstr>
      <vt:lpstr>PowerPoint Presentation</vt:lpstr>
      <vt:lpstr>A very short introduction</vt:lpstr>
      <vt:lpstr>PowerPoint Presentation</vt:lpstr>
      <vt:lpstr>PowerPoint Presentation</vt:lpstr>
      <vt:lpstr>PowerPoint Presentation</vt:lpstr>
      <vt:lpstr>The Emergence of Environmental and Resource Economics</vt:lpstr>
      <vt:lpstr>The Emergence of Environmental and Resource Economics</vt:lpstr>
      <vt:lpstr>Proto-Economics</vt:lpstr>
      <vt:lpstr>Aristotle</vt:lpstr>
      <vt:lpstr>Aristotle</vt:lpstr>
      <vt:lpstr>Proto-Economics</vt:lpstr>
      <vt:lpstr>Proto-Economics</vt:lpstr>
      <vt:lpstr>The Emergence of Environmental and Resource Economics</vt:lpstr>
      <vt:lpstr> Classical Economics</vt:lpstr>
      <vt:lpstr>Classical Economics</vt:lpstr>
      <vt:lpstr>Classical Economics</vt:lpstr>
      <vt:lpstr>Classical Economics</vt:lpstr>
      <vt:lpstr>PowerPoint Presentation</vt:lpstr>
      <vt:lpstr>Classical Economics</vt:lpstr>
      <vt:lpstr>Classical Economics -2</vt:lpstr>
      <vt:lpstr>Romanticism vs Enligthenment</vt:lpstr>
      <vt:lpstr>The Emergence of Environmental and Resource Economics</vt:lpstr>
      <vt:lpstr>Neo-Classical Economics</vt:lpstr>
      <vt:lpstr>Keynesian and Modern Economics</vt:lpstr>
      <vt:lpstr>Precursors</vt:lpstr>
      <vt:lpstr>Welfare Economics</vt:lpstr>
      <vt:lpstr>Welfare Economics</vt:lpstr>
      <vt:lpstr>The Emergence of Environmental and Resource Economics</vt:lpstr>
      <vt:lpstr>Environmental &amp; Resource Economics</vt:lpstr>
      <vt:lpstr>Environmental &amp; Resource Economics</vt:lpstr>
      <vt:lpstr>Environmental &amp; Resource Economics</vt:lpstr>
      <vt:lpstr>Environmental &amp; Resource Economics</vt:lpstr>
      <vt:lpstr>Ehrlich v Simon</vt:lpstr>
      <vt:lpstr>Environmental &amp; Resource Economics</vt:lpstr>
      <vt:lpstr>PowerPoint Presentation</vt:lpstr>
      <vt:lpstr>Environmental &amp; Resource Economics</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153</cp:revision>
  <dcterms:created xsi:type="dcterms:W3CDTF">2000-09-24T19:27:04Z</dcterms:created>
  <dcterms:modified xsi:type="dcterms:W3CDTF">2020-06-16T19:37:13Z</dcterms:modified>
</cp:coreProperties>
</file>